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87"/>
  </p:notesMasterIdLst>
  <p:sldIdLst>
    <p:sldId id="345" r:id="rId3"/>
    <p:sldId id="256" r:id="rId4"/>
    <p:sldId id="257" r:id="rId5"/>
    <p:sldId id="258" r:id="rId6"/>
    <p:sldId id="328" r:id="rId7"/>
    <p:sldId id="279" r:id="rId8"/>
    <p:sldId id="274" r:id="rId9"/>
    <p:sldId id="327" r:id="rId10"/>
    <p:sldId id="280" r:id="rId11"/>
    <p:sldId id="272" r:id="rId12"/>
    <p:sldId id="348" r:id="rId13"/>
    <p:sldId id="357" r:id="rId14"/>
    <p:sldId id="273" r:id="rId15"/>
    <p:sldId id="346" r:id="rId16"/>
    <p:sldId id="347" r:id="rId17"/>
    <p:sldId id="287" r:id="rId18"/>
    <p:sldId id="325" r:id="rId19"/>
    <p:sldId id="285" r:id="rId20"/>
    <p:sldId id="286" r:id="rId21"/>
    <p:sldId id="354" r:id="rId22"/>
    <p:sldId id="282" r:id="rId23"/>
    <p:sldId id="341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35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7" r:id="rId43"/>
    <p:sldId id="314" r:id="rId44"/>
    <p:sldId id="315" r:id="rId45"/>
    <p:sldId id="316" r:id="rId46"/>
    <p:sldId id="318" r:id="rId47"/>
    <p:sldId id="319" r:id="rId48"/>
    <p:sldId id="320" r:id="rId49"/>
    <p:sldId id="321" r:id="rId50"/>
    <p:sldId id="322" r:id="rId51"/>
    <p:sldId id="352" r:id="rId52"/>
    <p:sldId id="342" r:id="rId53"/>
    <p:sldId id="295" r:id="rId54"/>
    <p:sldId id="298" r:id="rId55"/>
    <p:sldId id="301" r:id="rId56"/>
    <p:sldId id="299" r:id="rId57"/>
    <p:sldId id="302" r:id="rId58"/>
    <p:sldId id="300" r:id="rId59"/>
    <p:sldId id="303" r:id="rId60"/>
    <p:sldId id="355" r:id="rId61"/>
    <p:sldId id="343" r:id="rId62"/>
    <p:sldId id="329" r:id="rId63"/>
    <p:sldId id="323" r:id="rId64"/>
    <p:sldId id="365" r:id="rId65"/>
    <p:sldId id="331" r:id="rId66"/>
    <p:sldId id="366" r:id="rId67"/>
    <p:sldId id="324" r:id="rId68"/>
    <p:sldId id="332" r:id="rId69"/>
    <p:sldId id="333" r:id="rId70"/>
    <p:sldId id="367" r:id="rId71"/>
    <p:sldId id="363" r:id="rId72"/>
    <p:sldId id="368" r:id="rId73"/>
    <p:sldId id="335" r:id="rId74"/>
    <p:sldId id="369" r:id="rId75"/>
    <p:sldId id="336" r:id="rId76"/>
    <p:sldId id="337" r:id="rId77"/>
    <p:sldId id="370" r:id="rId78"/>
    <p:sldId id="338" r:id="rId79"/>
    <p:sldId id="340" r:id="rId80"/>
    <p:sldId id="356" r:id="rId81"/>
    <p:sldId id="283" r:id="rId82"/>
    <p:sldId id="260" r:id="rId83"/>
    <p:sldId id="344" r:id="rId84"/>
    <p:sldId id="271" r:id="rId85"/>
    <p:sldId id="339" r:id="rId86"/>
  </p:sldIdLst>
  <p:sldSz cx="18288000" cy="10287000"/>
  <p:notesSz cx="6858000" cy="9144000"/>
  <p:embeddedFontLst>
    <p:embeddedFont>
      <p:font typeface="맑은 고딕" panose="020B0503020000020004" pitchFamily="50" charset="-127"/>
      <p:regular r:id="rId88"/>
      <p:bold r:id="rId89"/>
    </p:embeddedFont>
    <p:embeddedFont>
      <p:font typeface="S-Core Dream 3 Light" panose="020B0303030302020204" pitchFamily="34" charset="-127"/>
      <p:regular r:id="rId90"/>
    </p:embeddedFont>
    <p:embeddedFont>
      <p:font typeface="S-Core Dream 4 Regular" panose="020B0503030302020204" pitchFamily="34" charset="-127"/>
      <p:regular r:id="rId91"/>
    </p:embeddedFont>
    <p:embeddedFont>
      <p:font typeface="S-Core Dream 5 Medium" panose="020B0503030302020204" pitchFamily="34" charset="-127"/>
      <p:regular r:id="rId92"/>
    </p:embeddedFont>
    <p:embeddedFont>
      <p:font typeface="S-Core Dream 6 Bold" panose="020B0703030302020204" pitchFamily="34" charset="-127"/>
      <p:bold r:id="rId93"/>
    </p:embeddedFont>
    <p:embeddedFont>
      <p:font typeface="S-Core Dream 7 ExtraBold" panose="020B0803030302020204" pitchFamily="34" charset="-127"/>
      <p:bold r:id="rId94"/>
    </p:embeddedFont>
    <p:embeddedFont>
      <p:font typeface="S-Core Dream 8 Heavy" panose="020B0903030302020204" pitchFamily="34" charset="-127"/>
      <p:bold r:id="rId95"/>
    </p:embeddedFont>
    <p:embeddedFont>
      <p:font typeface="S-Core Dream 9 Black" panose="020B0A03030302020204" pitchFamily="34" charset="-127"/>
      <p:bold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760">
          <p15:clr>
            <a:srgbClr val="A4A3A4"/>
          </p15:clr>
        </p15:guide>
        <p15:guide id="5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C88"/>
    <a:srgbClr val="D0B898"/>
    <a:srgbClr val="D5E1EF"/>
    <a:srgbClr val="FDF8F2"/>
    <a:srgbClr val="DBC7AD"/>
    <a:srgbClr val="E2D2BD"/>
    <a:srgbClr val="E1D2BD"/>
    <a:srgbClr val="D99694"/>
    <a:srgbClr val="F2DC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88364" autoAdjust="0"/>
  </p:normalViewPr>
  <p:slideViewPr>
    <p:cSldViewPr>
      <p:cViewPr varScale="1">
        <p:scale>
          <a:sx n="56" d="100"/>
          <a:sy n="56" d="100"/>
        </p:scale>
        <p:origin x="75" y="21"/>
      </p:cViewPr>
      <p:guideLst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7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6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0E77D-D7F1-4857-A526-E57111C3DFEC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8F0CA-8C5E-4333-8296-A0EE11336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7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8F0CA-8C5E-4333-8296-A0EE113365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1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협업 방법 및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8F0CA-8C5E-4333-8296-A0EE1133650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8F0CA-8C5E-4333-8296-A0EE113365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0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8F0CA-8C5E-4333-8296-A0EE1133650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6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7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0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66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1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6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3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4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66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88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5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529E0E-D37C-1563-A533-5191D17C7AB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BC7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4FE763-6535-001A-F614-9B5A6DFFEB11}"/>
              </a:ext>
            </a:extLst>
          </p:cNvPr>
          <p:cNvSpPr/>
          <p:nvPr userDrawn="1"/>
        </p:nvSpPr>
        <p:spPr>
          <a:xfrm>
            <a:off x="152400" y="15240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CD9717-C9EA-2FF4-F364-917350843807}"/>
              </a:ext>
            </a:extLst>
          </p:cNvPr>
          <p:cNvSpPr/>
          <p:nvPr userDrawn="1"/>
        </p:nvSpPr>
        <p:spPr>
          <a:xfrm>
            <a:off x="339213" y="342900"/>
            <a:ext cx="17609574" cy="9657735"/>
          </a:xfrm>
          <a:prstGeom prst="rect">
            <a:avLst/>
          </a:prstGeom>
          <a:solidFill>
            <a:srgbClr val="FDF8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6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design/TTOzv9T6Fw3d4O2qeuxZnP/" TargetMode="External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hyperlink" Target="https://github.com/1541267/DogCat" TargetMode="Externa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hyperlink" Target="https://dogcat.n-e.kr/" TargetMode="External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dogcat.n-e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&#46020;&#47700;&#51064;/temp/uploadFolder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45000" y="6972300"/>
            <a:ext cx="9410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3600" b="0" i="0" u="none" strike="noStrike" spc="-200">
                <a:solidFill>
                  <a:srgbClr val="FDF8F2"/>
                </a:solidFill>
                <a:ea typeface="S-Core Dream 4 Regular"/>
              </a:rPr>
              <a:t>김윤섭 김슬기 박민우 김주희 구현석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6413500"/>
            <a:ext cx="52451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6527800"/>
            <a:ext cx="5245100" cy="114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1413CE-0BC5-0784-68EF-BF597D4EAE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8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7BC196-883B-35B9-712D-1E8A7CC72621}"/>
              </a:ext>
            </a:extLst>
          </p:cNvPr>
          <p:cNvGrpSpPr/>
          <p:nvPr/>
        </p:nvGrpSpPr>
        <p:grpSpPr>
          <a:xfrm>
            <a:off x="3479800" y="869950"/>
            <a:ext cx="11341100" cy="1328211"/>
            <a:chOff x="3479800" y="1866900"/>
            <a:chExt cx="11341100" cy="167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800" y="1866900"/>
              <a:ext cx="11341100" cy="16764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5384222" y="2137053"/>
              <a:ext cx="8674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60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Calibri"/>
                  <a:ea typeface="S-Core Dream 7 ExtraBold"/>
                  <a:cs typeface="+mn-cs"/>
                </a:rPr>
                <a:t>개발</a:t>
              </a:r>
              <a:r>
                <a:rPr kumimoji="0" lang="en-US" altLang="ko-KR" sz="6000" b="0" i="0" u="none" strike="noStrike" kern="1200" cap="none" spc="-60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Calibri"/>
                  <a:ea typeface="S-Core Dream 7 ExtraBold"/>
                  <a:cs typeface="+mn-cs"/>
                </a:rPr>
                <a:t>&amp;</a:t>
              </a:r>
              <a:r>
                <a:rPr kumimoji="0" lang="ko-KR" altLang="en-US" sz="6000" b="0" i="0" u="none" strike="noStrike" kern="1200" cap="none" spc="-60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Calibri"/>
                  <a:ea typeface="S-Core Dream 7 ExtraBold"/>
                  <a:cs typeface="+mn-cs"/>
                </a:rPr>
                <a:t>배포 환경  </a:t>
              </a:r>
              <a:r>
                <a:rPr lang="en-US" altLang="ko-KR" sz="6000" spc="-600">
                  <a:solidFill>
                    <a:srgbClr val="FDF8F2"/>
                  </a:solidFill>
                  <a:latin typeface="Calibri"/>
                  <a:ea typeface="S-Core Dream 7 ExtraBold"/>
                </a:rPr>
                <a:t>/  </a:t>
              </a:r>
              <a:r>
                <a:rPr lang="ko-KR" altLang="en-US" sz="6000" spc="-600">
                  <a:solidFill>
                    <a:srgbClr val="FDF8F2"/>
                  </a:solidFill>
                  <a:latin typeface="Calibri"/>
                  <a:ea typeface="S-Core Dream 7 ExtraBold"/>
                </a:rPr>
                <a:t>사용기술</a:t>
              </a:r>
              <a:endParaRPr kumimoji="0" lang="ko-KR" altLang="en-US" sz="6000" b="0" i="0" u="none" strike="noStrike" kern="1200" cap="none" spc="-60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310D18C-35C2-EEAB-665C-B06A4F835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45011"/>
              </p:ext>
            </p:extLst>
          </p:nvPr>
        </p:nvGraphicFramePr>
        <p:xfrm>
          <a:off x="762000" y="2947223"/>
          <a:ext cx="8081300" cy="6501758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75000"/>
                  </a:schemeClr>
                </a:solidFill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1059817"/>
                    </a:ext>
                  </a:extLst>
                </a:gridCol>
                <a:gridCol w="5338100">
                  <a:extLst>
                    <a:ext uri="{9D8B030D-6E8A-4147-A177-3AD203B41FA5}">
                      <a16:colId xmlns:a16="http://schemas.microsoft.com/office/drawing/2014/main" val="4061585521"/>
                    </a:ext>
                  </a:extLst>
                </a:gridCol>
              </a:tblGrid>
              <a:tr h="5273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운영체제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Windows 10  / 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88918"/>
                  </a:ext>
                </a:extLst>
              </a:tr>
              <a:tr h="5273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버전 관리 및 협업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Git, GitHub, Discord</a:t>
                      </a:r>
                      <a:endParaRPr lang="ko-KR" altLang="en-US" sz="2000" b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88792"/>
                  </a:ext>
                </a:extLst>
              </a:tr>
              <a:tr h="5273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개발도구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+mn-cs"/>
                        </a:rPr>
                        <a:t>IntelliJ, VSCode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1879"/>
                  </a:ext>
                </a:extLst>
              </a:tr>
              <a:tr h="194707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개발 언어 및 </a:t>
                      </a:r>
                      <a:endParaRPr lang="en-US" altLang="ko-KR" sz="2400" b="0">
                        <a:solidFill>
                          <a:schemeClr val="bg1"/>
                        </a:solidFill>
                        <a:latin typeface="S-Core Dream 8 Heavy" panose="020B0903030302020204" pitchFamily="34" charset="-127"/>
                        <a:ea typeface="S-Core Dream 8 Heavy" panose="020B0903030302020204" pitchFamily="34" charset="-127"/>
                      </a:endParaRPr>
                    </a:p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JAVA</a:t>
                      </a:r>
                      <a:r>
                        <a:rPr lang="ko-KR" altLang="en-US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–</a:t>
                      </a:r>
                      <a:r>
                        <a:rPr lang="ko-KR" altLang="en-US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17</a:t>
                      </a:r>
                      <a:r>
                        <a:rPr lang="ko-KR" altLang="en-US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endParaRPr lang="en-US" altLang="ko-KR" sz="2000" b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SpringBoot 2.7.18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CSS3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JavaScript(ES6)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BootStrap5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005086"/>
                  </a:ext>
                </a:extLst>
              </a:tr>
              <a:tr h="5273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데이터베이스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MariaDB(RDS) 10.11.7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382237"/>
                  </a:ext>
                </a:extLst>
              </a:tr>
              <a:tr h="5273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웹서버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Tomcat 9.0.83</a:t>
                      </a:r>
                      <a:endParaRPr lang="ko-KR" altLang="en-US" sz="2000" b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290337"/>
                  </a:ext>
                </a:extLst>
              </a:tr>
              <a:tr h="5273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 u="none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배포</a:t>
                      </a:r>
                      <a:endParaRPr lang="en-US" altLang="ko-KR" sz="2400" b="0" u="none">
                        <a:solidFill>
                          <a:schemeClr val="bg1"/>
                        </a:solidFill>
                        <a:latin typeface="S-Core Dream 8 Heavy" panose="020B0903030302020204" pitchFamily="34" charset="-127"/>
                        <a:ea typeface="S-Core Dream 8 Heavy" panose="020B09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u="none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hlinkClick r:id="rId4"/>
                        </a:rPr>
                        <a:t>https://dogcat.n-e.kr/</a:t>
                      </a:r>
                      <a:endParaRPr lang="ko-KR" altLang="en-US" sz="2000" b="0" u="none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97054"/>
                  </a:ext>
                </a:extLst>
              </a:tr>
              <a:tr h="689652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Github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hlinkClick r:id="rId5"/>
                        </a:rPr>
                        <a:t>https://github.com/1541267/DogCat</a:t>
                      </a:r>
                      <a:endParaRPr lang="ko-KR" altLang="en-US" sz="2000" b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059048"/>
                  </a:ext>
                </a:extLst>
              </a:tr>
              <a:tr h="669107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S-Core Dream 8 Heavy" panose="020B0903030302020204" pitchFamily="34" charset="-127"/>
                          <a:ea typeface="S-Core Dream 8 Heavy" panose="020B0903030302020204" pitchFamily="34" charset="-127"/>
                        </a:rPr>
                        <a:t>목업페이지</a:t>
                      </a:r>
                      <a:endParaRPr lang="en-US" altLang="ko-KR" sz="2400" b="0">
                        <a:solidFill>
                          <a:schemeClr val="bg1"/>
                        </a:solidFill>
                        <a:latin typeface="S-Core Dream 8 Heavy" panose="020B0903030302020204" pitchFamily="34" charset="-127"/>
                        <a:ea typeface="S-Core Dream 8 Heavy" panose="020B09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hlinkClick r:id="rId6"/>
                        </a:rPr>
                        <a:t>https://www.figma.com/design/TTOzv9T6Fw3d4O2qeuxZnP/</a:t>
                      </a:r>
                      <a:endParaRPr lang="ko-KR" altLang="en-US" sz="20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102528"/>
                  </a:ext>
                </a:extLst>
              </a:tr>
            </a:tbl>
          </a:graphicData>
        </a:graphic>
      </p:graphicFrame>
      <p:pic>
        <p:nvPicPr>
          <p:cNvPr id="40" name="그림 39" descr="그래픽, 오렌지, 레드, 상징이(가) 표시된 사진&#10;&#10;자동 생성된 설명">
            <a:extLst>
              <a:ext uri="{FF2B5EF4-FFF2-40B4-BE49-F238E27FC236}">
                <a16:creationId xmlns:a16="http://schemas.microsoft.com/office/drawing/2014/main" id="{5D58FA06-F393-5578-9017-2A93855C23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879" y="3060656"/>
            <a:ext cx="920750" cy="920750"/>
          </a:xfrm>
          <a:prstGeom prst="rect">
            <a:avLst/>
          </a:prstGeom>
        </p:spPr>
      </p:pic>
      <p:pic>
        <p:nvPicPr>
          <p:cNvPr id="44" name="그림 43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id="{683EEDA6-3B8A-301C-5150-B39716EA06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1" y="3060656"/>
            <a:ext cx="920751" cy="920751"/>
          </a:xfrm>
          <a:prstGeom prst="rect">
            <a:avLst/>
          </a:prstGeom>
        </p:spPr>
      </p:pic>
      <p:pic>
        <p:nvPicPr>
          <p:cNvPr id="46" name="그림 45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7AC285B9-4A8B-77DF-4F9B-6512EF674E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040" y="3102509"/>
            <a:ext cx="837045" cy="837045"/>
          </a:xfrm>
          <a:prstGeom prst="rect">
            <a:avLst/>
          </a:prstGeom>
        </p:spPr>
      </p:pic>
      <p:pic>
        <p:nvPicPr>
          <p:cNvPr id="48" name="그림 47" descr="그래픽, 상징, 보라색, 폰트이(가) 표시된 사진&#10;&#10;자동 생성된 설명">
            <a:extLst>
              <a:ext uri="{FF2B5EF4-FFF2-40B4-BE49-F238E27FC236}">
                <a16:creationId xmlns:a16="http://schemas.microsoft.com/office/drawing/2014/main" id="{E24D434B-0CA0-A26C-1780-391A8E107C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697" y="3102509"/>
            <a:ext cx="837045" cy="837045"/>
          </a:xfrm>
          <a:prstGeom prst="rect">
            <a:avLst/>
          </a:prstGeom>
        </p:spPr>
      </p:pic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FB569851-3BC9-0A68-D149-EECCCA9321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54" y="3183211"/>
            <a:ext cx="675640" cy="675640"/>
          </a:xfrm>
          <a:prstGeom prst="rect">
            <a:avLst/>
          </a:prstGeom>
        </p:spPr>
      </p:pic>
      <p:pic>
        <p:nvPicPr>
          <p:cNvPr id="58" name="그림 57" descr="그래픽, 그래픽 디자인, 클립아트, 다채로움이(가) 표시된 사진&#10;&#10;자동 생성된 설명">
            <a:extLst>
              <a:ext uri="{FF2B5EF4-FFF2-40B4-BE49-F238E27FC236}">
                <a16:creationId xmlns:a16="http://schemas.microsoft.com/office/drawing/2014/main" id="{4481EEC7-0DAD-50B8-9136-E2E304B930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479" y="7810894"/>
            <a:ext cx="1034585" cy="1034585"/>
          </a:xfrm>
          <a:prstGeom prst="rect">
            <a:avLst/>
          </a:prstGeom>
        </p:spPr>
      </p:pic>
      <p:pic>
        <p:nvPicPr>
          <p:cNvPr id="60" name="그림 59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FF5BB35E-B894-618A-D516-B763AC3CAB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640" y="7896532"/>
            <a:ext cx="863311" cy="863311"/>
          </a:xfrm>
          <a:prstGeom prst="rect">
            <a:avLst/>
          </a:prstGeom>
        </p:spPr>
      </p:pic>
      <p:pic>
        <p:nvPicPr>
          <p:cNvPr id="62" name="그림 61" descr="그래픽, 상징, 스크린샷, 라인이(가) 표시된 사진&#10;&#10;자동 생성된 설명">
            <a:extLst>
              <a:ext uri="{FF2B5EF4-FFF2-40B4-BE49-F238E27FC236}">
                <a16:creationId xmlns:a16="http://schemas.microsoft.com/office/drawing/2014/main" id="{85C06320-9A6F-0A3D-EC31-89517B2360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112" y="7935933"/>
            <a:ext cx="798888" cy="784508"/>
          </a:xfrm>
          <a:prstGeom prst="rect">
            <a:avLst/>
          </a:prstGeom>
        </p:spPr>
      </p:pic>
      <p:pic>
        <p:nvPicPr>
          <p:cNvPr id="64" name="그림 63" descr="블랙, 어둠이(가) 표시된 사진&#10;&#10;자동 생성된 설명">
            <a:extLst>
              <a:ext uri="{FF2B5EF4-FFF2-40B4-BE49-F238E27FC236}">
                <a16:creationId xmlns:a16="http://schemas.microsoft.com/office/drawing/2014/main" id="{F331FDCA-5EEE-352A-664C-2A24F449B8C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77" y="7750309"/>
            <a:ext cx="1155756" cy="1155756"/>
          </a:xfrm>
          <a:prstGeom prst="rect">
            <a:avLst/>
          </a:prstGeom>
        </p:spPr>
      </p:pic>
      <p:pic>
        <p:nvPicPr>
          <p:cNvPr id="80" name="그래픽 79" descr="톱니바퀴 단색으로 채워진">
            <a:extLst>
              <a:ext uri="{FF2B5EF4-FFF2-40B4-BE49-F238E27FC236}">
                <a16:creationId xmlns:a16="http://schemas.microsoft.com/office/drawing/2014/main" id="{FDC11C9D-5FF2-2421-6325-23407123D4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59279">
            <a:off x="3774345" y="945331"/>
            <a:ext cx="1235376" cy="123537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1FE1093-213D-FC75-62FA-141B0D5374B0}"/>
              </a:ext>
            </a:extLst>
          </p:cNvPr>
          <p:cNvSpPr/>
          <p:nvPr/>
        </p:nvSpPr>
        <p:spPr>
          <a:xfrm>
            <a:off x="9089862" y="3369446"/>
            <a:ext cx="2003262" cy="450850"/>
          </a:xfrm>
          <a:prstGeom prst="roundRect">
            <a:avLst>
              <a:gd name="adj" fmla="val 25237"/>
            </a:avLst>
          </a:prstGeom>
          <a:solidFill>
            <a:srgbClr val="74B7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Front-end</a:t>
            </a:r>
            <a:endParaRPr lang="ko-KR" altLang="en-US" sz="32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6490426-EC93-7FCD-0071-295AE096FAAB}"/>
              </a:ext>
            </a:extLst>
          </p:cNvPr>
          <p:cNvSpPr/>
          <p:nvPr/>
        </p:nvSpPr>
        <p:spPr>
          <a:xfrm>
            <a:off x="9089862" y="4953514"/>
            <a:ext cx="2003262" cy="450850"/>
          </a:xfrm>
          <a:prstGeom prst="roundRect">
            <a:avLst>
              <a:gd name="adj" fmla="val 25237"/>
            </a:avLst>
          </a:prstGeom>
          <a:solidFill>
            <a:srgbClr val="74B7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Back-end</a:t>
            </a:r>
            <a:endParaRPr lang="ko-KR" altLang="en-US" sz="32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2FEC9-627B-B11B-3F4F-B291F443FA43}"/>
              </a:ext>
            </a:extLst>
          </p:cNvPr>
          <p:cNvSpPr/>
          <p:nvPr/>
        </p:nvSpPr>
        <p:spPr>
          <a:xfrm>
            <a:off x="9067800" y="6537582"/>
            <a:ext cx="2003262" cy="450850"/>
          </a:xfrm>
          <a:prstGeom prst="roundRect">
            <a:avLst>
              <a:gd name="adj" fmla="val 25237"/>
            </a:avLst>
          </a:prstGeom>
          <a:solidFill>
            <a:srgbClr val="74B7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spc="9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AWS</a:t>
            </a:r>
            <a:endParaRPr lang="ko-KR" altLang="en-US" sz="2700" spc="9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DECC41-CF6B-45E4-373F-5F1695BF93BE}"/>
              </a:ext>
            </a:extLst>
          </p:cNvPr>
          <p:cNvSpPr/>
          <p:nvPr/>
        </p:nvSpPr>
        <p:spPr>
          <a:xfrm>
            <a:off x="9089862" y="8121650"/>
            <a:ext cx="2003262" cy="450850"/>
          </a:xfrm>
          <a:prstGeom prst="roundRect">
            <a:avLst>
              <a:gd name="adj" fmla="val 25237"/>
            </a:avLst>
          </a:prstGeom>
          <a:solidFill>
            <a:srgbClr val="74B7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Tools</a:t>
            </a:r>
            <a:endParaRPr lang="ko-KR" altLang="en-US" sz="32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1" name="그림 4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9566FF96-E0B6-142A-1B08-BB2EF994402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508" y="6282604"/>
            <a:ext cx="713731" cy="864081"/>
          </a:xfrm>
          <a:prstGeom prst="rect">
            <a:avLst/>
          </a:prstGeom>
        </p:spPr>
      </p:pic>
      <p:pic>
        <p:nvPicPr>
          <p:cNvPr id="43" name="그림 42" descr="예술, 픽셀, 디자인이(가) 표시된 사진&#10;&#10;자동 생성된 설명">
            <a:extLst>
              <a:ext uri="{FF2B5EF4-FFF2-40B4-BE49-F238E27FC236}">
                <a16:creationId xmlns:a16="http://schemas.microsoft.com/office/drawing/2014/main" id="{B497A348-226D-1A42-8056-DF1F8BC0E5F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1" y="6179793"/>
            <a:ext cx="551746" cy="1056175"/>
          </a:xfrm>
          <a:prstGeom prst="rect">
            <a:avLst/>
          </a:prstGeom>
        </p:spPr>
      </p:pic>
      <p:pic>
        <p:nvPicPr>
          <p:cNvPr id="47" name="그림 46" descr="스크린샷, 원, 일렉트릭 블루이(가) 표시된 사진&#10;&#10;자동 생성된 설명">
            <a:extLst>
              <a:ext uri="{FF2B5EF4-FFF2-40B4-BE49-F238E27FC236}">
                <a16:creationId xmlns:a16="http://schemas.microsoft.com/office/drawing/2014/main" id="{4703C32D-5F46-4B07-66E5-00DE1E0A55E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024" y="6270644"/>
            <a:ext cx="798888" cy="901680"/>
          </a:xfrm>
          <a:prstGeom prst="rect">
            <a:avLst/>
          </a:prstGeom>
        </p:spPr>
      </p:pic>
      <p:pic>
        <p:nvPicPr>
          <p:cNvPr id="51" name="그림 50" descr="상징이(가) 표시된 사진&#10;&#10;자동 생성된 설명">
            <a:extLst>
              <a:ext uri="{FF2B5EF4-FFF2-40B4-BE49-F238E27FC236}">
                <a16:creationId xmlns:a16="http://schemas.microsoft.com/office/drawing/2014/main" id="{6C31AD9D-76AA-BB73-EE2C-08850974541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24" y="6146978"/>
            <a:ext cx="895686" cy="1084377"/>
          </a:xfrm>
          <a:prstGeom prst="rect">
            <a:avLst/>
          </a:prstGeom>
        </p:spPr>
      </p:pic>
      <p:pic>
        <p:nvPicPr>
          <p:cNvPr id="54" name="그림 53" descr="예술, 디자인이(가) 표시된 사진&#10;&#10;자동 생성된 설명">
            <a:extLst>
              <a:ext uri="{FF2B5EF4-FFF2-40B4-BE49-F238E27FC236}">
                <a16:creationId xmlns:a16="http://schemas.microsoft.com/office/drawing/2014/main" id="{41E62F02-35B6-93E0-8C4A-699FF97DCBC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463" y="6158088"/>
            <a:ext cx="897711" cy="1084377"/>
          </a:xfrm>
          <a:prstGeom prst="rect">
            <a:avLst/>
          </a:prstGeom>
        </p:spPr>
      </p:pic>
      <p:sp>
        <p:nvSpPr>
          <p:cNvPr id="55" name="TextBox 6">
            <a:extLst>
              <a:ext uri="{FF2B5EF4-FFF2-40B4-BE49-F238E27FC236}">
                <a16:creationId xmlns:a16="http://schemas.microsoft.com/office/drawing/2014/main" id="{161C67F4-A275-66BE-CDF1-8ACFA6D94C3B}"/>
              </a:ext>
            </a:extLst>
          </p:cNvPr>
          <p:cNvSpPr txBox="1"/>
          <p:nvPr/>
        </p:nvSpPr>
        <p:spPr>
          <a:xfrm>
            <a:off x="11201400" y="7359157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EC2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7" name="TextBox 6">
            <a:extLst>
              <a:ext uri="{FF2B5EF4-FFF2-40B4-BE49-F238E27FC236}">
                <a16:creationId xmlns:a16="http://schemas.microsoft.com/office/drawing/2014/main" id="{1595F8AA-FBE4-75B1-CB1E-188B9A735684}"/>
              </a:ext>
            </a:extLst>
          </p:cNvPr>
          <p:cNvSpPr txBox="1"/>
          <p:nvPr/>
        </p:nvSpPr>
        <p:spPr>
          <a:xfrm>
            <a:off x="12121231" y="7359157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IAM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9" name="TextBox 6">
            <a:extLst>
              <a:ext uri="{FF2B5EF4-FFF2-40B4-BE49-F238E27FC236}">
                <a16:creationId xmlns:a16="http://schemas.microsoft.com/office/drawing/2014/main" id="{85C61151-4576-0039-3213-8CE52BEE9B13}"/>
              </a:ext>
            </a:extLst>
          </p:cNvPr>
          <p:cNvSpPr txBox="1"/>
          <p:nvPr/>
        </p:nvSpPr>
        <p:spPr>
          <a:xfrm>
            <a:off x="13019176" y="7348602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RDS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1" name="TextBox 6">
            <a:extLst>
              <a:ext uri="{FF2B5EF4-FFF2-40B4-BE49-F238E27FC236}">
                <a16:creationId xmlns:a16="http://schemas.microsoft.com/office/drawing/2014/main" id="{8B8F09FD-6C8D-6458-D48B-7892DB8DE2A9}"/>
              </a:ext>
            </a:extLst>
          </p:cNvPr>
          <p:cNvSpPr txBox="1"/>
          <p:nvPr/>
        </p:nvSpPr>
        <p:spPr>
          <a:xfrm>
            <a:off x="14047874" y="7359157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Route53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07F41A24-4509-19D5-2680-A5A24E90AFB1}"/>
              </a:ext>
            </a:extLst>
          </p:cNvPr>
          <p:cNvSpPr txBox="1"/>
          <p:nvPr/>
        </p:nvSpPr>
        <p:spPr>
          <a:xfrm>
            <a:off x="15156463" y="7359157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S3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DFAC8A44-2907-D0F4-75B6-2AF48541179E}"/>
              </a:ext>
            </a:extLst>
          </p:cNvPr>
          <p:cNvSpPr txBox="1"/>
          <p:nvPr/>
        </p:nvSpPr>
        <p:spPr>
          <a:xfrm>
            <a:off x="11253378" y="8741790"/>
            <a:ext cx="984176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Windows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7" name="TextBox 6">
            <a:extLst>
              <a:ext uri="{FF2B5EF4-FFF2-40B4-BE49-F238E27FC236}">
                <a16:creationId xmlns:a16="http://schemas.microsoft.com/office/drawing/2014/main" id="{634DCD23-E894-32F1-D5B8-46335C72C2DF}"/>
              </a:ext>
            </a:extLst>
          </p:cNvPr>
          <p:cNvSpPr txBox="1"/>
          <p:nvPr/>
        </p:nvSpPr>
        <p:spPr>
          <a:xfrm>
            <a:off x="12410950" y="8741790"/>
            <a:ext cx="984176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InteliJ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8" name="TextBox 6">
            <a:extLst>
              <a:ext uri="{FF2B5EF4-FFF2-40B4-BE49-F238E27FC236}">
                <a16:creationId xmlns:a16="http://schemas.microsoft.com/office/drawing/2014/main" id="{EFEFD5F6-33A4-22E3-16DA-57F8DB2047E8}"/>
              </a:ext>
            </a:extLst>
          </p:cNvPr>
          <p:cNvSpPr txBox="1"/>
          <p:nvPr/>
        </p:nvSpPr>
        <p:spPr>
          <a:xfrm>
            <a:off x="13395126" y="8736932"/>
            <a:ext cx="984176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VScode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9" name="TextBox 6">
            <a:extLst>
              <a:ext uri="{FF2B5EF4-FFF2-40B4-BE49-F238E27FC236}">
                <a16:creationId xmlns:a16="http://schemas.microsoft.com/office/drawing/2014/main" id="{0EFAA33A-75EC-999F-212E-FB0D45684C54}"/>
              </a:ext>
            </a:extLst>
          </p:cNvPr>
          <p:cNvSpPr txBox="1"/>
          <p:nvPr/>
        </p:nvSpPr>
        <p:spPr>
          <a:xfrm>
            <a:off x="14531917" y="8770122"/>
            <a:ext cx="984176" cy="3002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Github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1" name="TextBox 6">
            <a:extLst>
              <a:ext uri="{FF2B5EF4-FFF2-40B4-BE49-F238E27FC236}">
                <a16:creationId xmlns:a16="http://schemas.microsoft.com/office/drawing/2014/main" id="{CD5434BF-EC94-23CC-1808-7CA92D9F7379}"/>
              </a:ext>
            </a:extLst>
          </p:cNvPr>
          <p:cNvSpPr txBox="1"/>
          <p:nvPr/>
        </p:nvSpPr>
        <p:spPr>
          <a:xfrm>
            <a:off x="11324879" y="4053634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HTML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2" name="TextBox 6">
            <a:extLst>
              <a:ext uri="{FF2B5EF4-FFF2-40B4-BE49-F238E27FC236}">
                <a16:creationId xmlns:a16="http://schemas.microsoft.com/office/drawing/2014/main" id="{E39D7CF3-48B2-0CD6-ADBB-267ED76D77F6}"/>
              </a:ext>
            </a:extLst>
          </p:cNvPr>
          <p:cNvSpPr txBox="1"/>
          <p:nvPr/>
        </p:nvSpPr>
        <p:spPr>
          <a:xfrm>
            <a:off x="12290182" y="4053634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CSS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3" name="TextBox 6">
            <a:extLst>
              <a:ext uri="{FF2B5EF4-FFF2-40B4-BE49-F238E27FC236}">
                <a16:creationId xmlns:a16="http://schemas.microsoft.com/office/drawing/2014/main" id="{50843787-1D7C-68AB-7DE2-A37A309213C8}"/>
              </a:ext>
            </a:extLst>
          </p:cNvPr>
          <p:cNvSpPr txBox="1"/>
          <p:nvPr/>
        </p:nvSpPr>
        <p:spPr>
          <a:xfrm>
            <a:off x="13120420" y="4053634"/>
            <a:ext cx="1309938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b="0" i="0" u="none" strike="noStrike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JavaScript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4" name="TextBox 6">
            <a:extLst>
              <a:ext uri="{FF2B5EF4-FFF2-40B4-BE49-F238E27FC236}">
                <a16:creationId xmlns:a16="http://schemas.microsoft.com/office/drawing/2014/main" id="{F96ECAF5-96A3-271E-B5B3-B0FD61F8BBFC}"/>
              </a:ext>
            </a:extLst>
          </p:cNvPr>
          <p:cNvSpPr txBox="1"/>
          <p:nvPr/>
        </p:nvSpPr>
        <p:spPr>
          <a:xfrm>
            <a:off x="14480222" y="4053634"/>
            <a:ext cx="984176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Bootstrap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5" name="TextBox 6">
            <a:extLst>
              <a:ext uri="{FF2B5EF4-FFF2-40B4-BE49-F238E27FC236}">
                <a16:creationId xmlns:a16="http://schemas.microsoft.com/office/drawing/2014/main" id="{5B12FB1E-AC8C-DDBD-02BC-CE36BFC5FF7E}"/>
              </a:ext>
            </a:extLst>
          </p:cNvPr>
          <p:cNvSpPr txBox="1"/>
          <p:nvPr/>
        </p:nvSpPr>
        <p:spPr>
          <a:xfrm>
            <a:off x="15618233" y="4053634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JQuery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92" name="그림 91" descr="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D3C30D74-8D79-06DA-3907-7F07FF7E781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377" y="7933422"/>
            <a:ext cx="791950" cy="791950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6A2F8AFD-FDEF-2974-428C-C5F56D6ACCB2}"/>
              </a:ext>
            </a:extLst>
          </p:cNvPr>
          <p:cNvGrpSpPr/>
          <p:nvPr/>
        </p:nvGrpSpPr>
        <p:grpSpPr>
          <a:xfrm>
            <a:off x="12264734" y="4610100"/>
            <a:ext cx="928399" cy="912818"/>
            <a:chOff x="12105078" y="4663093"/>
            <a:chExt cx="772722" cy="772525"/>
          </a:xfrm>
        </p:grpSpPr>
        <p:pic>
          <p:nvPicPr>
            <p:cNvPr id="76" name="그림 75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37C1374-B1B2-D7C1-F85C-6AA2C69F1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4" r="62400"/>
            <a:stretch/>
          </p:blipFill>
          <p:spPr>
            <a:xfrm>
              <a:off x="12105078" y="4683970"/>
              <a:ext cx="587969" cy="751648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6E70C69-A293-6FE0-522A-A3475F67AE62}"/>
                </a:ext>
              </a:extLst>
            </p:cNvPr>
            <p:cNvSpPr/>
            <p:nvPr/>
          </p:nvSpPr>
          <p:spPr>
            <a:xfrm>
              <a:off x="12675428" y="4663093"/>
              <a:ext cx="152400" cy="296091"/>
            </a:xfrm>
            <a:prstGeom prst="rect">
              <a:avLst/>
            </a:prstGeom>
            <a:solidFill>
              <a:srgbClr val="FDF8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4F5AE80-E162-B4BF-8AF7-1E7D69B052C7}"/>
                </a:ext>
              </a:extLst>
            </p:cNvPr>
            <p:cNvSpPr/>
            <p:nvPr/>
          </p:nvSpPr>
          <p:spPr>
            <a:xfrm>
              <a:off x="12675428" y="5076009"/>
              <a:ext cx="202372" cy="296091"/>
            </a:xfrm>
            <a:prstGeom prst="rect">
              <a:avLst/>
            </a:prstGeom>
            <a:solidFill>
              <a:srgbClr val="FDF8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9" name="그림 98" descr="디자인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B5C4F31B-B244-4210-A86E-F4186432061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4662577"/>
            <a:ext cx="789489" cy="789489"/>
          </a:xfrm>
          <a:prstGeom prst="rect">
            <a:avLst/>
          </a:prstGeom>
        </p:spPr>
      </p:pic>
      <p:sp>
        <p:nvSpPr>
          <p:cNvPr id="100" name="TextBox 6">
            <a:extLst>
              <a:ext uri="{FF2B5EF4-FFF2-40B4-BE49-F238E27FC236}">
                <a16:creationId xmlns:a16="http://schemas.microsoft.com/office/drawing/2014/main" id="{77FE08CC-0FAC-A81D-9036-469D1D43B822}"/>
              </a:ext>
            </a:extLst>
          </p:cNvPr>
          <p:cNvSpPr txBox="1"/>
          <p:nvPr/>
        </p:nvSpPr>
        <p:spPr>
          <a:xfrm>
            <a:off x="11259830" y="5570386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Java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1" name="TextBox 6">
            <a:extLst>
              <a:ext uri="{FF2B5EF4-FFF2-40B4-BE49-F238E27FC236}">
                <a16:creationId xmlns:a16="http://schemas.microsoft.com/office/drawing/2014/main" id="{68850CD9-84E7-3FC3-070A-F753652CE02B}"/>
              </a:ext>
            </a:extLst>
          </p:cNvPr>
          <p:cNvSpPr txBox="1"/>
          <p:nvPr/>
        </p:nvSpPr>
        <p:spPr>
          <a:xfrm>
            <a:off x="12148920" y="5448300"/>
            <a:ext cx="894705" cy="6083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Spring Boot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2" name="TextBox 6">
            <a:extLst>
              <a:ext uri="{FF2B5EF4-FFF2-40B4-BE49-F238E27FC236}">
                <a16:creationId xmlns:a16="http://schemas.microsoft.com/office/drawing/2014/main" id="{493DE804-79DA-975A-D397-1496527AEC18}"/>
              </a:ext>
            </a:extLst>
          </p:cNvPr>
          <p:cNvSpPr txBox="1"/>
          <p:nvPr/>
        </p:nvSpPr>
        <p:spPr>
          <a:xfrm>
            <a:off x="13153169" y="5506007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MariaDB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8" name="그림 87" descr="해양 포유류, 예술, 창의성이(가) 표시된 사진&#10;&#10;자동 생성된 설명">
            <a:extLst>
              <a:ext uri="{FF2B5EF4-FFF2-40B4-BE49-F238E27FC236}">
                <a16:creationId xmlns:a16="http://schemas.microsoft.com/office/drawing/2014/main" id="{93C9B3B9-7B52-09CE-4470-EB3FBB6741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697" y="4810662"/>
            <a:ext cx="984177" cy="653493"/>
          </a:xfrm>
          <a:prstGeom prst="rect">
            <a:avLst/>
          </a:prstGeom>
        </p:spPr>
      </p:pic>
      <p:sp>
        <p:nvSpPr>
          <p:cNvPr id="104" name="TextBox 6">
            <a:extLst>
              <a:ext uri="{FF2B5EF4-FFF2-40B4-BE49-F238E27FC236}">
                <a16:creationId xmlns:a16="http://schemas.microsoft.com/office/drawing/2014/main" id="{75E40E51-8408-A033-0C48-7E9E5A333712}"/>
              </a:ext>
            </a:extLst>
          </p:cNvPr>
          <p:cNvSpPr txBox="1"/>
          <p:nvPr/>
        </p:nvSpPr>
        <p:spPr>
          <a:xfrm>
            <a:off x="15588027" y="8770122"/>
            <a:ext cx="984176" cy="3002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Discord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" name="그림 3" descr="그래픽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F0C919E-59B2-9092-99B6-DDBA7FFCB7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125" y="4438289"/>
            <a:ext cx="1396267" cy="1396267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CEC4FED1-AA29-057E-3F6F-EECA78649E96}"/>
              </a:ext>
            </a:extLst>
          </p:cNvPr>
          <p:cNvSpPr txBox="1"/>
          <p:nvPr/>
        </p:nvSpPr>
        <p:spPr>
          <a:xfrm>
            <a:off x="14249400" y="5524500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JPA</a:t>
            </a:r>
            <a:endParaRPr lang="ko-KR" b="0" i="0" u="none" strike="noStrike" spc="-1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 descr="그래픽, 디자인, 창의성이(가) 표시된 사진&#10;&#10;자동 생성된 설명">
            <a:extLst>
              <a:ext uri="{FF2B5EF4-FFF2-40B4-BE49-F238E27FC236}">
                <a16:creationId xmlns:a16="http://schemas.microsoft.com/office/drawing/2014/main" id="{D934CF50-A6B9-A486-C1E8-E9219D80286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05" y="3102509"/>
            <a:ext cx="837045" cy="838684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76DDB0EC-D0E8-89D4-2E32-8BC7E98F6901}"/>
              </a:ext>
            </a:extLst>
          </p:cNvPr>
          <p:cNvSpPr txBox="1"/>
          <p:nvPr/>
        </p:nvSpPr>
        <p:spPr>
          <a:xfrm>
            <a:off x="16572203" y="4053634"/>
            <a:ext cx="984176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Tymeleaf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7" name="그림 16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76D43DCF-5584-6543-44AE-423C533EE4BB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90" b="1113"/>
          <a:stretch/>
        </p:blipFill>
        <p:spPr>
          <a:xfrm>
            <a:off x="16459413" y="7933422"/>
            <a:ext cx="1186257" cy="97772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6C170DEA-C2DD-E196-B0A4-30520ACC4477}"/>
              </a:ext>
            </a:extLst>
          </p:cNvPr>
          <p:cNvSpPr txBox="1"/>
          <p:nvPr/>
        </p:nvSpPr>
        <p:spPr>
          <a:xfrm>
            <a:off x="16668773" y="8734704"/>
            <a:ext cx="894705" cy="328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en-US" altLang="ko-KR" b="0" i="0" u="none" strike="noStrike" spc="-1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Gradle</a:t>
            </a:r>
            <a:endParaRPr lang="ko-KR" b="0" i="0" u="none" strike="noStrike" spc="-1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9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7138E4C-5FAE-E084-7922-57C73B8A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10100"/>
            <a:ext cx="10488502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E61577E-7596-DEEF-5353-6CFE0CD5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48543"/>
            <a:ext cx="10520185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텍스트상자1">
            <a:extLst>
              <a:ext uri="{FF2B5EF4-FFF2-40B4-BE49-F238E27FC236}">
                <a16:creationId xmlns:a16="http://schemas.microsoft.com/office/drawing/2014/main" id="{DD9416FA-0A71-29F9-44C7-4A227D4A1454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Cg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UAADgEAAC4KQAAKAgAABAgAAAmAAAACAAAAP//////////"/>
              </a:ext>
            </a:extLst>
          </p:cNvSpPr>
          <p:nvPr/>
        </p:nvSpPr>
        <p:spPr>
          <a:xfrm>
            <a:off x="11582400" y="2011203"/>
            <a:ext cx="5943600" cy="2675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 lang="en-us"/>
            </a:pPr>
            <a:r>
              <a:rPr lang="en-US" altLang="ko-KR" sz="24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EC2</a:t>
            </a:r>
            <a:r>
              <a:rPr lang="ko-KR" altLang="en-US" sz="24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를 사용해 서버 배포 하였고</a:t>
            </a:r>
            <a:r>
              <a:rPr lang="en-US" altLang="ko-KR" sz="24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,</a:t>
            </a:r>
            <a:r>
              <a:rPr lang="ko-KR" altLang="en-US" sz="24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앞서 등록한 도메인을 </a:t>
            </a:r>
            <a:r>
              <a:rPr lang="en-US" altLang="ko-KR" sz="24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EC2</a:t>
            </a:r>
            <a:r>
              <a:rPr lang="ko-KR" altLang="en-US" sz="2400" b="0" i="0" dirty="0">
                <a:effectLst/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의 외부주소를 호스팅</a:t>
            </a:r>
            <a:endParaRPr lang="en-US" altLang="ko-KR" sz="2400" b="0" i="0" dirty="0">
              <a:effectLst/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  <a:p>
            <a:pPr algn="ctr">
              <a:defRPr lang="en-us"/>
            </a:pPr>
            <a:r>
              <a:rPr lang="en-US" altLang="ko-KR" sz="2400" b="0" u="none" dirty="0">
                <a:latin typeface="S-Core Dream 7 ExtraBold" panose="020B0803030302020204" pitchFamily="34" charset="-127"/>
                <a:ea typeface="S-Core Dream 7 ExtraBold" panose="020B0803030302020204" pitchFamily="34" charset="-127"/>
                <a:hlinkClick r:id="rId4"/>
              </a:rPr>
              <a:t>https://dogcat.n-e.kr/</a:t>
            </a:r>
            <a:endParaRPr lang="ko-KR" altLang="en-US" sz="2400" b="0" u="none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C6665D-2067-F3E3-09D9-09B24D21D30D}"/>
              </a:ext>
            </a:extLst>
          </p:cNvPr>
          <p:cNvGrpSpPr/>
          <p:nvPr/>
        </p:nvGrpSpPr>
        <p:grpSpPr>
          <a:xfrm>
            <a:off x="-680418" y="647700"/>
            <a:ext cx="6694835" cy="869770"/>
            <a:chOff x="460245" y="495307"/>
            <a:chExt cx="4156966" cy="86977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EC18411B-F5D1-F07A-3838-BF902580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154" y="495307"/>
              <a:ext cx="2581149" cy="869770"/>
            </a:xfrm>
            <a:prstGeom prst="rect">
              <a:avLst/>
            </a:prstGeom>
          </p:spPr>
        </p:pic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F0C454B1-8625-00F0-CBF2-1A62BBE81C73}"/>
                </a:ext>
              </a:extLst>
            </p:cNvPr>
            <p:cNvSpPr txBox="1"/>
            <p:nvPr/>
          </p:nvSpPr>
          <p:spPr>
            <a:xfrm>
              <a:off x="460245" y="635627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배포</a:t>
              </a:r>
              <a:endPara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68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AC74526-C07D-675A-67CE-FD9D20DCA687}"/>
              </a:ext>
            </a:extLst>
          </p:cNvPr>
          <p:cNvSpPr txBox="1"/>
          <p:nvPr/>
        </p:nvSpPr>
        <p:spPr>
          <a:xfrm>
            <a:off x="1555750" y="3924300"/>
            <a:ext cx="8509000" cy="325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프로젝트</a:t>
            </a:r>
            <a:endParaRPr kumimoji="0" lang="en-US" altLang="ko-KR" sz="13800" b="0" i="0" u="none" strike="noStrike" kern="1200" cap="none" spc="-900" normalizeH="0" baseline="0" noProof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Calibri"/>
              <a:ea typeface="S-Core Dream 7 Extra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800" spc="-900">
                <a:solidFill>
                  <a:srgbClr val="5EBC88"/>
                </a:solidFill>
                <a:latin typeface="Calibri"/>
                <a:ea typeface="S-Core Dream 7 ExtraBold"/>
              </a:rPr>
              <a:t>제작과정</a:t>
            </a:r>
            <a:endParaRPr kumimoji="0" lang="ko-KR" altLang="en-US" sz="13800" b="0" i="0" u="none" strike="noStrike" kern="1200" cap="none" spc="-900" normalizeH="0" baseline="0" noProof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Calibri"/>
              <a:ea typeface="S-Core Dream 7 ExtraBold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666FC-812A-8FF9-E5A6-082090E2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1422400"/>
            <a:ext cx="7404100" cy="74041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7562549-C128-A7CF-CBF1-E8AFEEE5A8E5}"/>
              </a:ext>
            </a:extLst>
          </p:cNvPr>
          <p:cNvSpPr txBox="1"/>
          <p:nvPr/>
        </p:nvSpPr>
        <p:spPr>
          <a:xfrm>
            <a:off x="1682750" y="25781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CHAPTER. 4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DE460BA8-DA77-B1AA-9475-C4819BFA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651000"/>
            <a:ext cx="2514600" cy="25146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0DAA47A6-86D4-4EE9-AEE2-73343D98D986}"/>
              </a:ext>
            </a:extLst>
          </p:cNvPr>
          <p:cNvSpPr txBox="1"/>
          <p:nvPr/>
        </p:nvSpPr>
        <p:spPr>
          <a:xfrm>
            <a:off x="11582400" y="1765300"/>
            <a:ext cx="18923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100" spc="-500">
                <a:solidFill>
                  <a:srgbClr val="FDF8F2"/>
                </a:solidFill>
                <a:latin typeface="S-Core Dream 6 Bold"/>
              </a:rPr>
              <a:t>4</a:t>
            </a:r>
            <a:endParaRPr kumimoji="0" lang="en-US" sz="10100" b="0" i="0" u="none" strike="noStrike" kern="1200" cap="none" spc="-500" normalizeH="0" baseline="0" noProof="0">
              <a:ln>
                <a:noFill/>
              </a:ln>
              <a:solidFill>
                <a:srgbClr val="FDF8F2"/>
              </a:solidFill>
              <a:effectLst/>
              <a:uLnTx/>
              <a:uFillTx/>
              <a:latin typeface="S-Core Dream 6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48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E7E530-2877-AE2D-D303-27F1420B7948}"/>
              </a:ext>
            </a:extLst>
          </p:cNvPr>
          <p:cNvSpPr/>
          <p:nvPr/>
        </p:nvSpPr>
        <p:spPr>
          <a:xfrm>
            <a:off x="1309877" y="5319627"/>
            <a:ext cx="15668246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4A452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B6D06E-FF87-F585-A57A-8396E7F4A70B}"/>
              </a:ext>
            </a:extLst>
          </p:cNvPr>
          <p:cNvGrpSpPr/>
          <p:nvPr/>
        </p:nvGrpSpPr>
        <p:grpSpPr>
          <a:xfrm>
            <a:off x="1972512" y="3338426"/>
            <a:ext cx="152400" cy="1995690"/>
            <a:chOff x="1524000" y="1943100"/>
            <a:chExt cx="228600" cy="283389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C7BD0BD-DE16-2B8F-A81E-C839595D3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6B43B0-FB20-283D-CBDF-8BB1B9372CB2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AC72F6-E61D-D5B1-9E82-D6FEAFDED800}"/>
              </a:ext>
            </a:extLst>
          </p:cNvPr>
          <p:cNvGrpSpPr/>
          <p:nvPr/>
        </p:nvGrpSpPr>
        <p:grpSpPr>
          <a:xfrm>
            <a:off x="1776539" y="2460238"/>
            <a:ext cx="2491895" cy="837098"/>
            <a:chOff x="1395387" y="1867804"/>
            <a:chExt cx="2491895" cy="837098"/>
          </a:xfrm>
        </p:grpSpPr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B6D7610C-AC5B-84A1-8643-7BF861D90941}"/>
                </a:ext>
              </a:extLst>
            </p:cNvPr>
            <p:cNvSpPr txBox="1"/>
            <p:nvPr/>
          </p:nvSpPr>
          <p:spPr>
            <a:xfrm rot="20116078">
              <a:off x="1395387" y="1867804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6.11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3457D875-A79C-B6D5-5D7C-77301F7923FE}"/>
                </a:ext>
              </a:extLst>
            </p:cNvPr>
            <p:cNvSpPr txBox="1"/>
            <p:nvPr/>
          </p:nvSpPr>
          <p:spPr>
            <a:xfrm rot="20116078">
              <a:off x="1581915" y="1922607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프로젝트 시작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6FE602-F0D9-1515-0DEC-42379E94BA07}"/>
              </a:ext>
            </a:extLst>
          </p:cNvPr>
          <p:cNvGrpSpPr/>
          <p:nvPr/>
        </p:nvGrpSpPr>
        <p:grpSpPr>
          <a:xfrm rot="10800000">
            <a:off x="3202579" y="5812121"/>
            <a:ext cx="152400" cy="1995690"/>
            <a:chOff x="1524000" y="1943100"/>
            <a:chExt cx="228600" cy="283389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DA5A9FF-AF60-8ABA-DEBC-C2BF4E865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94646-353D-3C17-3B84-8CCE0165CCF6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62D1617-080B-110C-7114-C2F1A8D24A82}"/>
              </a:ext>
            </a:extLst>
          </p:cNvPr>
          <p:cNvGrpSpPr/>
          <p:nvPr/>
        </p:nvGrpSpPr>
        <p:grpSpPr>
          <a:xfrm>
            <a:off x="1447800" y="8092092"/>
            <a:ext cx="2305367" cy="1434898"/>
            <a:chOff x="2212055" y="8094078"/>
            <a:chExt cx="2305367" cy="1434898"/>
          </a:xfrm>
        </p:grpSpPr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A373D890-4952-B968-2D20-78EF5FD18A83}"/>
                </a:ext>
              </a:extLst>
            </p:cNvPr>
            <p:cNvSpPr txBox="1"/>
            <p:nvPr/>
          </p:nvSpPr>
          <p:spPr>
            <a:xfrm rot="20116078">
              <a:off x="3161940" y="8094078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6.12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B53FE5EE-15BD-C9E5-8AB6-D2180DF30982}"/>
                </a:ext>
              </a:extLst>
            </p:cNvPr>
            <p:cNvSpPr txBox="1"/>
            <p:nvPr/>
          </p:nvSpPr>
          <p:spPr>
            <a:xfrm rot="20116078">
              <a:off x="2212055" y="8746681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커뮤니티 컨셉 설정</a:t>
              </a:r>
              <a:endParaRPr kumimoji="0" lang="en-US" altLang="ko-K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: 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건강</a:t>
              </a: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vs 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음식 </a:t>
              </a: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vs 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동물</a:t>
              </a: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D53918-E63E-4B53-9B57-E40800AAC5C6}"/>
              </a:ext>
            </a:extLst>
          </p:cNvPr>
          <p:cNvGrpSpPr/>
          <p:nvPr/>
        </p:nvGrpSpPr>
        <p:grpSpPr>
          <a:xfrm>
            <a:off x="4580058" y="3338426"/>
            <a:ext cx="152400" cy="1995690"/>
            <a:chOff x="3093914" y="3162299"/>
            <a:chExt cx="152400" cy="19956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F314238-0B77-DE0C-8334-6D3A91B0E9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0114" y="3162299"/>
              <a:ext cx="0" cy="1490496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F8BA82-1E37-DABA-80D8-DB2FBFEB4265}"/>
                </a:ext>
              </a:extLst>
            </p:cNvPr>
            <p:cNvSpPr/>
            <p:nvPr/>
          </p:nvSpPr>
          <p:spPr>
            <a:xfrm rot="16200000">
              <a:off x="2917517" y="4829192"/>
              <a:ext cx="505194" cy="1524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954F17-2FF3-689A-F762-A12CAE190E9D}"/>
              </a:ext>
            </a:extLst>
          </p:cNvPr>
          <p:cNvGrpSpPr/>
          <p:nvPr/>
        </p:nvGrpSpPr>
        <p:grpSpPr>
          <a:xfrm>
            <a:off x="4310042" y="2172638"/>
            <a:ext cx="2491895" cy="837098"/>
            <a:chOff x="1395387" y="1867804"/>
            <a:chExt cx="2491895" cy="837098"/>
          </a:xfrm>
        </p:grpSpPr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01DFD63D-9A35-8F43-E08A-A644DDB223C2}"/>
                </a:ext>
              </a:extLst>
            </p:cNvPr>
            <p:cNvSpPr txBox="1"/>
            <p:nvPr/>
          </p:nvSpPr>
          <p:spPr>
            <a:xfrm rot="20116078">
              <a:off x="1395387" y="1867804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6.14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81C17324-B099-3B67-84D3-EBADDACD3B0A}"/>
                </a:ext>
              </a:extLst>
            </p:cNvPr>
            <p:cNvSpPr txBox="1"/>
            <p:nvPr/>
          </p:nvSpPr>
          <p:spPr>
            <a:xfrm rot="20116078">
              <a:off x="1581915" y="1922607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요구사항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기능명세서</a:t>
              </a:r>
              <a:endParaRPr lang="en-US" altLang="ko-KR" sz="14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작성</a:t>
              </a:r>
              <a:endParaRPr lang="en-US" altLang="ko-KR" sz="24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B94041C-D78D-381B-AEF9-D254B5A6AFE0}"/>
              </a:ext>
            </a:extLst>
          </p:cNvPr>
          <p:cNvGrpSpPr/>
          <p:nvPr/>
        </p:nvGrpSpPr>
        <p:grpSpPr>
          <a:xfrm rot="10800000">
            <a:off x="5860985" y="5857069"/>
            <a:ext cx="152400" cy="1995690"/>
            <a:chOff x="1524000" y="1943100"/>
            <a:chExt cx="228600" cy="283389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156B014-4736-FA39-0FCA-951EDC41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3DB63DD-20F6-52F8-3B07-85B57518C163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261377E-CEF1-A354-DC6E-1EF371D0F17B}"/>
              </a:ext>
            </a:extLst>
          </p:cNvPr>
          <p:cNvGrpSpPr/>
          <p:nvPr/>
        </p:nvGrpSpPr>
        <p:grpSpPr>
          <a:xfrm>
            <a:off x="4038600" y="8137040"/>
            <a:ext cx="2305367" cy="1434898"/>
            <a:chOff x="4157949" y="8139026"/>
            <a:chExt cx="2305367" cy="1434898"/>
          </a:xfrm>
        </p:grpSpPr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8211F4FE-71C7-1491-AC85-3220F91E7766}"/>
                </a:ext>
              </a:extLst>
            </p:cNvPr>
            <p:cNvSpPr txBox="1"/>
            <p:nvPr/>
          </p:nvSpPr>
          <p:spPr>
            <a:xfrm rot="20116078">
              <a:off x="5107834" y="8139026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6.18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44BF6BF1-0EAF-50BF-9A26-150CC7D87EB0}"/>
                </a:ext>
              </a:extLst>
            </p:cNvPr>
            <p:cNvSpPr txBox="1"/>
            <p:nvPr/>
          </p:nvSpPr>
          <p:spPr>
            <a:xfrm rot="20116078">
              <a:off x="4157949" y="8791629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ERD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와</a:t>
              </a: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DB 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설계</a:t>
              </a: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37549D-8AA5-412E-A2F7-012942C5E665}"/>
              </a:ext>
            </a:extLst>
          </p:cNvPr>
          <p:cNvGrpSpPr/>
          <p:nvPr/>
        </p:nvGrpSpPr>
        <p:grpSpPr>
          <a:xfrm>
            <a:off x="7187604" y="3351126"/>
            <a:ext cx="152400" cy="1995690"/>
            <a:chOff x="1524000" y="1943100"/>
            <a:chExt cx="228600" cy="283389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7E684A0-EAAB-CF62-C857-5A63F4CB8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0BCEB7-9EC2-C3FE-6FAC-8AB8C8F5AD72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CE94ABE-4D90-62ED-C825-F70A980D3491}"/>
              </a:ext>
            </a:extLst>
          </p:cNvPr>
          <p:cNvGrpSpPr/>
          <p:nvPr/>
        </p:nvGrpSpPr>
        <p:grpSpPr>
          <a:xfrm>
            <a:off x="7059721" y="2348963"/>
            <a:ext cx="2491895" cy="837098"/>
            <a:chOff x="1395387" y="1867804"/>
            <a:chExt cx="2491895" cy="837098"/>
          </a:xfrm>
        </p:grpSpPr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73C022A9-29CA-C1F7-7500-502E36F27160}"/>
                </a:ext>
              </a:extLst>
            </p:cNvPr>
            <p:cNvSpPr txBox="1"/>
            <p:nvPr/>
          </p:nvSpPr>
          <p:spPr>
            <a:xfrm rot="20116078">
              <a:off x="1395387" y="1867804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6.19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18473B13-B945-5823-58B9-849F7B822707}"/>
                </a:ext>
              </a:extLst>
            </p:cNvPr>
            <p:cNvSpPr txBox="1"/>
            <p:nvPr/>
          </p:nvSpPr>
          <p:spPr>
            <a:xfrm rot="20116078">
              <a:off x="1581915" y="1922607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목업</a:t>
              </a: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페이지 제작</a:t>
              </a:r>
              <a:endParaRPr lang="en-US" altLang="ko-KR" sz="24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93CF98-2506-FA76-52A2-39630BA6187C}"/>
              </a:ext>
            </a:extLst>
          </p:cNvPr>
          <p:cNvGrpSpPr/>
          <p:nvPr/>
        </p:nvGrpSpPr>
        <p:grpSpPr>
          <a:xfrm>
            <a:off x="-680418" y="647700"/>
            <a:ext cx="6694835" cy="869770"/>
            <a:chOff x="460245" y="495307"/>
            <a:chExt cx="4156966" cy="869770"/>
          </a:xfrm>
        </p:grpSpPr>
        <p:pic>
          <p:nvPicPr>
            <p:cNvPr id="50" name="Picture 8">
              <a:extLst>
                <a:ext uri="{FF2B5EF4-FFF2-40B4-BE49-F238E27FC236}">
                  <a16:creationId xmlns:a16="http://schemas.microsoft.com/office/drawing/2014/main" id="{F5CC6B41-48B2-3621-2E44-D1290084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8154" y="495307"/>
              <a:ext cx="2581149" cy="869770"/>
            </a:xfrm>
            <a:prstGeom prst="rect">
              <a:avLst/>
            </a:prstGeom>
          </p:spPr>
        </p:pic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3B78C500-8840-0E16-AB76-6C6F86144F9D}"/>
                </a:ext>
              </a:extLst>
            </p:cNvPr>
            <p:cNvSpPr txBox="1"/>
            <p:nvPr/>
          </p:nvSpPr>
          <p:spPr>
            <a:xfrm>
              <a:off x="460245" y="635627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  <a:cs typeface="+mn-cs"/>
                </a:rPr>
                <a:t>Timeline</a:t>
              </a:r>
              <a:endPara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367A67-8C04-44F7-0571-FC1D5F957119}"/>
              </a:ext>
            </a:extLst>
          </p:cNvPr>
          <p:cNvGrpSpPr/>
          <p:nvPr/>
        </p:nvGrpSpPr>
        <p:grpSpPr>
          <a:xfrm rot="10800000">
            <a:off x="8496811" y="5857069"/>
            <a:ext cx="152400" cy="1995690"/>
            <a:chOff x="1524000" y="1943100"/>
            <a:chExt cx="228600" cy="283389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639D27-FB32-F875-346E-569475769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EFDEBA-DA76-1C60-174D-F3B63539A028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CEBAD83-A575-639C-941F-01196DB81006}"/>
              </a:ext>
            </a:extLst>
          </p:cNvPr>
          <p:cNvGrpSpPr/>
          <p:nvPr/>
        </p:nvGrpSpPr>
        <p:grpSpPr>
          <a:xfrm>
            <a:off x="6667729" y="8139026"/>
            <a:ext cx="2305367" cy="1434898"/>
            <a:chOff x="6016879" y="8139026"/>
            <a:chExt cx="2305367" cy="1434898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7E2FC3EF-8FF9-C41F-0C48-26F786166C3F}"/>
                </a:ext>
              </a:extLst>
            </p:cNvPr>
            <p:cNvSpPr txBox="1"/>
            <p:nvPr/>
          </p:nvSpPr>
          <p:spPr>
            <a:xfrm rot="20116078">
              <a:off x="6966764" y="8139026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6.20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36B3C0CA-E15D-29D0-1A90-C54ECE7AAEF3}"/>
                </a:ext>
              </a:extLst>
            </p:cNvPr>
            <p:cNvSpPr txBox="1"/>
            <p:nvPr/>
          </p:nvSpPr>
          <p:spPr>
            <a:xfrm rot="20116078">
              <a:off x="6016879" y="8791629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페이지 디자인</a:t>
              </a:r>
              <a:endParaRPr lang="en-US" altLang="ko-KR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제작할 기능 결정</a:t>
              </a:r>
              <a:endParaRPr lang="en-US" altLang="ko-KR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BFE676-468D-BBEE-05B3-C02A0ECDA860}"/>
              </a:ext>
            </a:extLst>
          </p:cNvPr>
          <p:cNvGrpSpPr/>
          <p:nvPr/>
        </p:nvGrpSpPr>
        <p:grpSpPr>
          <a:xfrm>
            <a:off x="9795150" y="3351126"/>
            <a:ext cx="152400" cy="1995690"/>
            <a:chOff x="1524000" y="1943100"/>
            <a:chExt cx="228600" cy="283389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B03182F-5996-8B81-B711-7CC3B9144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0FC00DD-69C6-325F-20D3-77EF2F8C8AB6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718AA6-A48A-4035-39F4-A628F358BE2C}"/>
              </a:ext>
            </a:extLst>
          </p:cNvPr>
          <p:cNvGrpSpPr/>
          <p:nvPr/>
        </p:nvGrpSpPr>
        <p:grpSpPr>
          <a:xfrm>
            <a:off x="9605376" y="2336804"/>
            <a:ext cx="2797320" cy="782295"/>
            <a:chOff x="1395387" y="1855645"/>
            <a:chExt cx="2797320" cy="782295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72FB90FC-4F5B-3303-8C1F-6056D97C0CE4}"/>
                </a:ext>
              </a:extLst>
            </p:cNvPr>
            <p:cNvSpPr txBox="1"/>
            <p:nvPr/>
          </p:nvSpPr>
          <p:spPr>
            <a:xfrm rot="20116078">
              <a:off x="1395387" y="1867804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6.21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1598A178-D896-8D21-7D40-EE1C93BCC14A}"/>
                </a:ext>
              </a:extLst>
            </p:cNvPr>
            <p:cNvSpPr txBox="1"/>
            <p:nvPr/>
          </p:nvSpPr>
          <p:spPr>
            <a:xfrm rot="20116078">
              <a:off x="1567234" y="1855645"/>
              <a:ext cx="2625473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조편성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(</a:t>
              </a: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유저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</a:t>
              </a: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게시판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4B8E79-FF95-6579-2EAD-35D5AE39FCD5}"/>
              </a:ext>
            </a:extLst>
          </p:cNvPr>
          <p:cNvGrpSpPr/>
          <p:nvPr/>
        </p:nvGrpSpPr>
        <p:grpSpPr>
          <a:xfrm rot="10800000">
            <a:off x="11029627" y="5857069"/>
            <a:ext cx="152400" cy="1995690"/>
            <a:chOff x="1524000" y="1943100"/>
            <a:chExt cx="228600" cy="283389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6FFDB9-B07E-660C-1D9C-16B928241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E1ED55-DED6-0B64-81C0-0963F501814F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076D0D-BED7-0886-0B84-BCBDB3C70EE4}"/>
              </a:ext>
            </a:extLst>
          </p:cNvPr>
          <p:cNvGrpSpPr/>
          <p:nvPr/>
        </p:nvGrpSpPr>
        <p:grpSpPr>
          <a:xfrm>
            <a:off x="12402696" y="3351126"/>
            <a:ext cx="152400" cy="1995690"/>
            <a:chOff x="1524000" y="1943100"/>
            <a:chExt cx="228600" cy="28338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311FF64-FB81-B7A3-2EBE-4D8B25C0A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6431CBA-931E-CE3F-8A45-414B9CC3D43E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0DB932F-A5B8-E80C-6B07-6F0B101B9588}"/>
              </a:ext>
            </a:extLst>
          </p:cNvPr>
          <p:cNvGrpSpPr/>
          <p:nvPr/>
        </p:nvGrpSpPr>
        <p:grpSpPr>
          <a:xfrm>
            <a:off x="12316493" y="2348963"/>
            <a:ext cx="2491895" cy="837098"/>
            <a:chOff x="1395387" y="1867804"/>
            <a:chExt cx="2491895" cy="837098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7C574BBB-A390-B0BF-9D2B-009DA354223C}"/>
                </a:ext>
              </a:extLst>
            </p:cNvPr>
            <p:cNvSpPr txBox="1"/>
            <p:nvPr/>
          </p:nvSpPr>
          <p:spPr>
            <a:xfrm rot="20116078">
              <a:off x="1395387" y="1867804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7.8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3C22B726-25FA-B6E9-299B-2DDAE59967D2}"/>
                </a:ext>
              </a:extLst>
            </p:cNvPr>
            <p:cNvSpPr txBox="1"/>
            <p:nvPr/>
          </p:nvSpPr>
          <p:spPr>
            <a:xfrm rot="20116078">
              <a:off x="1581915" y="1922607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AWS</a:t>
              </a: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세팅</a:t>
              </a: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및 배포</a:t>
              </a:r>
              <a:endParaRPr lang="en-US" altLang="ko-KR" sz="24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EBF83E-C564-79D9-61CC-B4818BF247CC}"/>
              </a:ext>
            </a:extLst>
          </p:cNvPr>
          <p:cNvGrpSpPr/>
          <p:nvPr/>
        </p:nvGrpSpPr>
        <p:grpSpPr>
          <a:xfrm rot="10800000">
            <a:off x="13562441" y="5857070"/>
            <a:ext cx="152400" cy="1995690"/>
            <a:chOff x="1524000" y="1943100"/>
            <a:chExt cx="228600" cy="2833890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105BE7B-0F4C-410F-9A1E-AEBA81C01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C90CB0E-1BE0-C11C-371E-2CD67EBD57CF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570A464-D89A-1F19-D52C-59AE6562BD32}"/>
              </a:ext>
            </a:extLst>
          </p:cNvPr>
          <p:cNvGrpSpPr/>
          <p:nvPr/>
        </p:nvGrpSpPr>
        <p:grpSpPr>
          <a:xfrm>
            <a:off x="11785497" y="8139027"/>
            <a:ext cx="2305367" cy="1434898"/>
            <a:chOff x="12343317" y="8139027"/>
            <a:chExt cx="2305367" cy="1434898"/>
          </a:xfrm>
        </p:grpSpPr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6F649897-0BF8-599B-02A9-89D9E5D6AF9F}"/>
                </a:ext>
              </a:extLst>
            </p:cNvPr>
            <p:cNvSpPr txBox="1"/>
            <p:nvPr/>
          </p:nvSpPr>
          <p:spPr>
            <a:xfrm rot="20116078">
              <a:off x="13293202" y="8139027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7.19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76A089F1-23D1-988B-3525-05965C1A94C5}"/>
                </a:ext>
              </a:extLst>
            </p:cNvPr>
            <p:cNvSpPr txBox="1"/>
            <p:nvPr/>
          </p:nvSpPr>
          <p:spPr>
            <a:xfrm rot="20116078">
              <a:off x="12343317" y="8791630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배포환경 테스트</a:t>
              </a:r>
              <a:endParaRPr lang="en-US" altLang="ko-KR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코드 및 기능 정리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EE3D4DD-5CEF-D528-F658-E26A1C7E2AB7}"/>
              </a:ext>
            </a:extLst>
          </p:cNvPr>
          <p:cNvGrpSpPr/>
          <p:nvPr/>
        </p:nvGrpSpPr>
        <p:grpSpPr>
          <a:xfrm>
            <a:off x="15010241" y="3351126"/>
            <a:ext cx="152400" cy="1995690"/>
            <a:chOff x="1524000" y="1943100"/>
            <a:chExt cx="228600" cy="283389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4DDA483-38E7-8338-E1C0-B3DC54973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28D11BF-800C-98A8-590D-BD4299CE5858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585158F-0B66-28BA-E649-64DEE76D1A05}"/>
              </a:ext>
            </a:extLst>
          </p:cNvPr>
          <p:cNvGrpSpPr/>
          <p:nvPr/>
        </p:nvGrpSpPr>
        <p:grpSpPr>
          <a:xfrm>
            <a:off x="14705441" y="2088982"/>
            <a:ext cx="2491895" cy="837098"/>
            <a:chOff x="1395387" y="1867804"/>
            <a:chExt cx="2491895" cy="837098"/>
          </a:xfrm>
        </p:grpSpPr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310CEC52-A6E2-3A77-EFF0-7ACF590345AD}"/>
                </a:ext>
              </a:extLst>
            </p:cNvPr>
            <p:cNvSpPr txBox="1"/>
            <p:nvPr/>
          </p:nvSpPr>
          <p:spPr>
            <a:xfrm rot="20116078">
              <a:off x="1395387" y="1867804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7.20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2A2AC162-0AF1-25FB-C2E0-A48E661C7B12}"/>
                </a:ext>
              </a:extLst>
            </p:cNvPr>
            <p:cNvSpPr txBox="1"/>
            <p:nvPr/>
          </p:nvSpPr>
          <p:spPr>
            <a:xfrm rot="20116078">
              <a:off x="1581915" y="1922607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서버안정화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</a:p>
            <a:p>
              <a:pPr marL="0" marR="0" lvl="0" indent="0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코딩 마무리</a:t>
              </a:r>
              <a:endParaRPr lang="en-US" altLang="ko-KR" sz="24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C149458-0085-A5E0-8A5E-8DF20D22FCBE}"/>
              </a:ext>
            </a:extLst>
          </p:cNvPr>
          <p:cNvGrpSpPr/>
          <p:nvPr/>
        </p:nvGrpSpPr>
        <p:grpSpPr>
          <a:xfrm>
            <a:off x="9219041" y="5777855"/>
            <a:ext cx="1301319" cy="964999"/>
            <a:chOff x="6629400" y="5750191"/>
            <a:chExt cx="1301319" cy="964999"/>
          </a:xfrm>
        </p:grpSpPr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41B17964-CF26-E38A-B4F5-51D5799013D5}"/>
                </a:ext>
              </a:extLst>
            </p:cNvPr>
            <p:cNvSpPr txBox="1"/>
            <p:nvPr/>
          </p:nvSpPr>
          <p:spPr>
            <a:xfrm>
              <a:off x="6629400" y="6273605"/>
              <a:ext cx="1301319" cy="4415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코딩 시작</a:t>
              </a: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5DF1F81C-D3D1-0915-FF75-849F1E5F7F5E}"/>
                </a:ext>
              </a:extLst>
            </p:cNvPr>
            <p:cNvGrpSpPr/>
            <p:nvPr/>
          </p:nvGrpSpPr>
          <p:grpSpPr>
            <a:xfrm>
              <a:off x="7000874" y="5750191"/>
              <a:ext cx="570078" cy="511907"/>
              <a:chOff x="6864997" y="5708369"/>
              <a:chExt cx="839241" cy="753605"/>
            </a:xfrm>
          </p:grpSpPr>
          <p:sp>
            <p:nvSpPr>
              <p:cNvPr id="67" name="이등변 삼각형 66">
                <a:extLst>
                  <a:ext uri="{FF2B5EF4-FFF2-40B4-BE49-F238E27FC236}">
                    <a16:creationId xmlns:a16="http://schemas.microsoft.com/office/drawing/2014/main" id="{BFE258B0-2AC5-27CD-CE41-4355A15E1353}"/>
                  </a:ext>
                </a:extLst>
              </p:cNvPr>
              <p:cNvSpPr/>
              <p:nvPr/>
            </p:nvSpPr>
            <p:spPr>
              <a:xfrm>
                <a:off x="6864997" y="5708369"/>
                <a:ext cx="839241" cy="753017"/>
              </a:xfrm>
              <a:prstGeom prst="triangle">
                <a:avLst/>
              </a:prstGeom>
              <a:solidFill>
                <a:srgbClr val="B8E5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이등변 삼각형 68">
                <a:extLst>
                  <a:ext uri="{FF2B5EF4-FFF2-40B4-BE49-F238E27FC236}">
                    <a16:creationId xmlns:a16="http://schemas.microsoft.com/office/drawing/2014/main" id="{CD78B390-F4D2-4BE9-E612-16B50ABAEE94}"/>
                  </a:ext>
                </a:extLst>
              </p:cNvPr>
              <p:cNvSpPr/>
              <p:nvPr/>
            </p:nvSpPr>
            <p:spPr>
              <a:xfrm>
                <a:off x="6864997" y="6285746"/>
                <a:ext cx="839240" cy="176228"/>
              </a:xfrm>
              <a:prstGeom prst="triangle">
                <a:avLst>
                  <a:gd name="adj" fmla="val 48247"/>
                </a:avLst>
              </a:prstGeom>
              <a:solidFill>
                <a:srgbClr val="FDF8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86E2922-EE7C-723C-82C4-146707F7A1FF}"/>
              </a:ext>
            </a:extLst>
          </p:cNvPr>
          <p:cNvGrpSpPr/>
          <p:nvPr/>
        </p:nvGrpSpPr>
        <p:grpSpPr>
          <a:xfrm>
            <a:off x="9190184" y="8139026"/>
            <a:ext cx="2305367" cy="1434898"/>
            <a:chOff x="8683626" y="8139026"/>
            <a:chExt cx="2305367" cy="1434898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406D0693-C61A-A83E-B1DE-CA49F5AEA8C0}"/>
                </a:ext>
              </a:extLst>
            </p:cNvPr>
            <p:cNvSpPr txBox="1"/>
            <p:nvPr/>
          </p:nvSpPr>
          <p:spPr>
            <a:xfrm rot="20116078">
              <a:off x="9633511" y="8139026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7.5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74" name="TextBox 10">
              <a:extLst>
                <a:ext uri="{FF2B5EF4-FFF2-40B4-BE49-F238E27FC236}">
                  <a16:creationId xmlns:a16="http://schemas.microsoft.com/office/drawing/2014/main" id="{CF58F900-8CC8-E61B-E2FE-57384CBC098F}"/>
                </a:ext>
              </a:extLst>
            </p:cNvPr>
            <p:cNvSpPr txBox="1"/>
            <p:nvPr/>
          </p:nvSpPr>
          <p:spPr>
            <a:xfrm rot="20116078">
              <a:off x="8683626" y="8791629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중간 테스트</a:t>
              </a:r>
              <a:r>
                <a:rPr lang="en-US" altLang="ko-KR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,</a:t>
              </a:r>
            </a:p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버그 수정</a:t>
              </a:r>
              <a:endParaRPr lang="en-US" altLang="ko-KR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sp>
        <p:nvSpPr>
          <p:cNvPr id="93" name="TextBox 10">
            <a:extLst>
              <a:ext uri="{FF2B5EF4-FFF2-40B4-BE49-F238E27FC236}">
                <a16:creationId xmlns:a16="http://schemas.microsoft.com/office/drawing/2014/main" id="{84C59044-9AC2-C003-8EEE-1AB309B84BEB}"/>
              </a:ext>
            </a:extLst>
          </p:cNvPr>
          <p:cNvSpPr txBox="1"/>
          <p:nvPr/>
        </p:nvSpPr>
        <p:spPr>
          <a:xfrm>
            <a:off x="10474468" y="4508149"/>
            <a:ext cx="1301319" cy="4415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중간 병합</a:t>
            </a:r>
            <a:endParaRPr kumimoji="0" lang="ko-KR" alt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1C88EF5-EAAE-2AAB-5EA7-5D9E83DBB806}"/>
              </a:ext>
            </a:extLst>
          </p:cNvPr>
          <p:cNvGrpSpPr/>
          <p:nvPr/>
        </p:nvGrpSpPr>
        <p:grpSpPr>
          <a:xfrm rot="10800000">
            <a:off x="10840093" y="4914891"/>
            <a:ext cx="570080" cy="511917"/>
            <a:chOff x="6864997" y="5708356"/>
            <a:chExt cx="839245" cy="753618"/>
          </a:xfrm>
        </p:grpSpPr>
        <p:sp>
          <p:nvSpPr>
            <p:cNvPr id="95" name="이등변 삼각형 94">
              <a:extLst>
                <a:ext uri="{FF2B5EF4-FFF2-40B4-BE49-F238E27FC236}">
                  <a16:creationId xmlns:a16="http://schemas.microsoft.com/office/drawing/2014/main" id="{8531CDD1-D444-1727-FCBD-3E22ABAD8EF8}"/>
                </a:ext>
              </a:extLst>
            </p:cNvPr>
            <p:cNvSpPr/>
            <p:nvPr/>
          </p:nvSpPr>
          <p:spPr>
            <a:xfrm>
              <a:off x="6865001" y="5708356"/>
              <a:ext cx="839241" cy="753016"/>
            </a:xfrm>
            <a:prstGeom prst="triangle">
              <a:avLst/>
            </a:prstGeom>
            <a:solidFill>
              <a:srgbClr val="B8E5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A005244A-51F9-A34D-E7A5-3D7F73D5A10A}"/>
                </a:ext>
              </a:extLst>
            </p:cNvPr>
            <p:cNvSpPr/>
            <p:nvPr/>
          </p:nvSpPr>
          <p:spPr>
            <a:xfrm>
              <a:off x="6864997" y="6285746"/>
              <a:ext cx="839240" cy="176228"/>
            </a:xfrm>
            <a:prstGeom prst="triangle">
              <a:avLst>
                <a:gd name="adj" fmla="val 48247"/>
              </a:avLst>
            </a:prstGeom>
            <a:solidFill>
              <a:srgbClr val="FDF8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1FAA458-F77F-446E-B4F7-35CBD0724DF0}"/>
              </a:ext>
            </a:extLst>
          </p:cNvPr>
          <p:cNvGrpSpPr/>
          <p:nvPr/>
        </p:nvGrpSpPr>
        <p:grpSpPr>
          <a:xfrm>
            <a:off x="14400641" y="5772420"/>
            <a:ext cx="1301319" cy="964999"/>
            <a:chOff x="6594260" y="5750191"/>
            <a:chExt cx="1301319" cy="964999"/>
          </a:xfrm>
        </p:grpSpPr>
        <p:sp>
          <p:nvSpPr>
            <p:cNvPr id="98" name="TextBox 10">
              <a:extLst>
                <a:ext uri="{FF2B5EF4-FFF2-40B4-BE49-F238E27FC236}">
                  <a16:creationId xmlns:a16="http://schemas.microsoft.com/office/drawing/2014/main" id="{4AAB39F4-7219-34C9-FA50-F371D6A99547}"/>
                </a:ext>
              </a:extLst>
            </p:cNvPr>
            <p:cNvSpPr txBox="1"/>
            <p:nvPr/>
          </p:nvSpPr>
          <p:spPr>
            <a:xfrm>
              <a:off x="6594260" y="6273605"/>
              <a:ext cx="1301319" cy="4415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 코딩 종료</a:t>
              </a: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25DB008-3D50-6C1F-6CCE-7FBE1A2CC96F}"/>
                </a:ext>
              </a:extLst>
            </p:cNvPr>
            <p:cNvGrpSpPr/>
            <p:nvPr/>
          </p:nvGrpSpPr>
          <p:grpSpPr>
            <a:xfrm>
              <a:off x="7000874" y="5750191"/>
              <a:ext cx="570078" cy="511907"/>
              <a:chOff x="6864997" y="5708369"/>
              <a:chExt cx="839241" cy="753605"/>
            </a:xfrm>
          </p:grpSpPr>
          <p:sp>
            <p:nvSpPr>
              <p:cNvPr id="100" name="이등변 삼각형 99">
                <a:extLst>
                  <a:ext uri="{FF2B5EF4-FFF2-40B4-BE49-F238E27FC236}">
                    <a16:creationId xmlns:a16="http://schemas.microsoft.com/office/drawing/2014/main" id="{B85C99BE-4359-A6BE-D5C8-13AE5790C154}"/>
                  </a:ext>
                </a:extLst>
              </p:cNvPr>
              <p:cNvSpPr/>
              <p:nvPr/>
            </p:nvSpPr>
            <p:spPr>
              <a:xfrm>
                <a:off x="6864997" y="5708369"/>
                <a:ext cx="839241" cy="753017"/>
              </a:xfrm>
              <a:prstGeom prst="triangle">
                <a:avLst/>
              </a:prstGeom>
              <a:solidFill>
                <a:srgbClr val="B8E5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이등변 삼각형 100">
                <a:extLst>
                  <a:ext uri="{FF2B5EF4-FFF2-40B4-BE49-F238E27FC236}">
                    <a16:creationId xmlns:a16="http://schemas.microsoft.com/office/drawing/2014/main" id="{15840842-E89D-2011-B2BF-61B1AD347A63}"/>
                  </a:ext>
                </a:extLst>
              </p:cNvPr>
              <p:cNvSpPr/>
              <p:nvPr/>
            </p:nvSpPr>
            <p:spPr>
              <a:xfrm>
                <a:off x="6864997" y="6285746"/>
                <a:ext cx="839240" cy="176228"/>
              </a:xfrm>
              <a:prstGeom prst="triangle">
                <a:avLst>
                  <a:gd name="adj" fmla="val 48247"/>
                </a:avLst>
              </a:prstGeom>
              <a:solidFill>
                <a:srgbClr val="FDF8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60AE9CF-1D6D-BFFC-2DF8-7837FD638F38}"/>
              </a:ext>
            </a:extLst>
          </p:cNvPr>
          <p:cNvGrpSpPr/>
          <p:nvPr/>
        </p:nvGrpSpPr>
        <p:grpSpPr>
          <a:xfrm rot="10800000">
            <a:off x="16361154" y="5857070"/>
            <a:ext cx="152400" cy="1995690"/>
            <a:chOff x="1524000" y="1943100"/>
            <a:chExt cx="228600" cy="283389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1567621-A691-D0FC-CFA3-1B04D42E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00" y="1943100"/>
              <a:ext cx="0" cy="2116512"/>
            </a:xfrm>
            <a:prstGeom prst="line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1EFF48E-B45C-5D10-BAC5-C37B8A8A51E6}"/>
                </a:ext>
              </a:extLst>
            </p:cNvPr>
            <p:cNvSpPr/>
            <p:nvPr/>
          </p:nvSpPr>
          <p:spPr>
            <a:xfrm rot="16200000">
              <a:off x="1279611" y="4304001"/>
              <a:ext cx="717378" cy="228600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64B486-4772-9FE9-58BA-1A6626DC80B8}"/>
              </a:ext>
            </a:extLst>
          </p:cNvPr>
          <p:cNvGrpSpPr/>
          <p:nvPr/>
        </p:nvGrpSpPr>
        <p:grpSpPr>
          <a:xfrm>
            <a:off x="14584210" y="8139027"/>
            <a:ext cx="2305367" cy="1434898"/>
            <a:chOff x="12343317" y="8139027"/>
            <a:chExt cx="2305367" cy="1434898"/>
          </a:xfrm>
        </p:grpSpPr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8634E997-0D68-CDBD-541C-6C602A50BA15}"/>
                </a:ext>
              </a:extLst>
            </p:cNvPr>
            <p:cNvSpPr txBox="1"/>
            <p:nvPr/>
          </p:nvSpPr>
          <p:spPr>
            <a:xfrm rot="20116078">
              <a:off x="13293202" y="8139027"/>
              <a:ext cx="998944" cy="2900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8.1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79" name="TextBox 10">
              <a:extLst>
                <a:ext uri="{FF2B5EF4-FFF2-40B4-BE49-F238E27FC236}">
                  <a16:creationId xmlns:a16="http://schemas.microsoft.com/office/drawing/2014/main" id="{21714ECB-1FEA-65D6-C17A-030994BD25F5}"/>
                </a:ext>
              </a:extLst>
            </p:cNvPr>
            <p:cNvSpPr txBox="1"/>
            <p:nvPr/>
          </p:nvSpPr>
          <p:spPr>
            <a:xfrm rot="20116078">
              <a:off x="12343317" y="8791630"/>
              <a:ext cx="2305367" cy="7822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배포 시작</a:t>
              </a: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576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F9F39-EDAE-3ECB-17C5-888D52B3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700"/>
            <a:ext cx="8001669" cy="76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A1605A-3364-F6B0-7FD6-44355177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175" y="1790701"/>
            <a:ext cx="7950425" cy="76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682BCF9-3C70-FCB4-CD60-1A6AADED8314}"/>
              </a:ext>
            </a:extLst>
          </p:cNvPr>
          <p:cNvGrpSpPr/>
          <p:nvPr/>
        </p:nvGrpSpPr>
        <p:grpSpPr>
          <a:xfrm>
            <a:off x="-675035" y="647700"/>
            <a:ext cx="6694835" cy="869770"/>
            <a:chOff x="463587" y="495307"/>
            <a:chExt cx="4156966" cy="86977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2DA4466-9D0F-134C-CE9F-9D1E45C26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8154" y="495307"/>
              <a:ext cx="2581149" cy="869770"/>
            </a:xfrm>
            <a:prstGeom prst="rect">
              <a:avLst/>
            </a:prstGeom>
          </p:spPr>
        </p:pic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3D50EDC8-3233-834F-4181-A9A386826182}"/>
                </a:ext>
              </a:extLst>
            </p:cNvPr>
            <p:cNvSpPr txBox="1"/>
            <p:nvPr/>
          </p:nvSpPr>
          <p:spPr>
            <a:xfrm>
              <a:off x="463587" y="635627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  <a:cs typeface="+mn-cs"/>
                </a:rPr>
                <a:t>요구사항명세서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6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633492-0A97-9755-CB2C-B88E858215A2}"/>
              </a:ext>
            </a:extLst>
          </p:cNvPr>
          <p:cNvGrpSpPr/>
          <p:nvPr/>
        </p:nvGrpSpPr>
        <p:grpSpPr>
          <a:xfrm>
            <a:off x="-680418" y="647700"/>
            <a:ext cx="6694835" cy="869770"/>
            <a:chOff x="460245" y="495307"/>
            <a:chExt cx="4156966" cy="869770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335508A7-D8A8-D49D-8FC4-93B4B878E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8154" y="495307"/>
              <a:ext cx="2581149" cy="869770"/>
            </a:xfrm>
            <a:prstGeom prst="rect">
              <a:avLst/>
            </a:prstGeom>
          </p:spPr>
        </p:pic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F7D36D07-15DA-D7DC-D7F1-FB2BDBA47D63}"/>
                </a:ext>
              </a:extLst>
            </p:cNvPr>
            <p:cNvSpPr txBox="1"/>
            <p:nvPr/>
          </p:nvSpPr>
          <p:spPr>
            <a:xfrm>
              <a:off x="460245" y="635627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  <a:cs typeface="+mn-cs"/>
                </a:rPr>
                <a:t>기능명세서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ACCD08-57C7-2D05-A4AE-34E4E721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6" y="2476500"/>
            <a:ext cx="7960812" cy="601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8D4B34-5EE6-E350-2884-5227162D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454660"/>
            <a:ext cx="7960812" cy="604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312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포스트잇 노트, 사각형, 직사각형이(가) 표시된 사진&#10;&#10;자동 생성된 설명">
            <a:extLst>
              <a:ext uri="{FF2B5EF4-FFF2-40B4-BE49-F238E27FC236}">
                <a16:creationId xmlns:a16="http://schemas.microsoft.com/office/drawing/2014/main" id="{2F72FB7E-3F5F-D71B-C6C2-7EEFADAE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2552700"/>
            <a:ext cx="15725775" cy="60198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BB7C2BE-ED02-09F0-71E3-808918A82AB4}"/>
              </a:ext>
            </a:extLst>
          </p:cNvPr>
          <p:cNvGrpSpPr/>
          <p:nvPr/>
        </p:nvGrpSpPr>
        <p:grpSpPr>
          <a:xfrm>
            <a:off x="-141636" y="647700"/>
            <a:ext cx="6694835" cy="869770"/>
            <a:chOff x="794785" y="495307"/>
            <a:chExt cx="4156966" cy="869770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914F3210-D8CD-C287-5C48-80391D0F3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153" y="495307"/>
              <a:ext cx="3369058" cy="8697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C2FD64-D077-F871-AAF3-D2540D51406B}"/>
                </a:ext>
              </a:extLst>
            </p:cNvPr>
            <p:cNvSpPr txBox="1"/>
            <p:nvPr/>
          </p:nvSpPr>
          <p:spPr>
            <a:xfrm>
              <a:off x="794785" y="635634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A</a:t>
              </a: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  <a:cs typeface="+mn-cs"/>
                </a:rPr>
                <a:t>lgorithm - User</a:t>
              </a:r>
              <a:endPara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68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98C9288C-F85B-B098-393F-F2EEC278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9" y="1409700"/>
            <a:ext cx="18144457" cy="14859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B275906-2A01-83EC-B852-E38A6B9ECC6B}"/>
              </a:ext>
            </a:extLst>
          </p:cNvPr>
          <p:cNvGrpSpPr/>
          <p:nvPr/>
        </p:nvGrpSpPr>
        <p:grpSpPr>
          <a:xfrm>
            <a:off x="-141636" y="647700"/>
            <a:ext cx="6694835" cy="869770"/>
            <a:chOff x="794785" y="495307"/>
            <a:chExt cx="4156966" cy="86977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ADFE2461-6585-4845-3064-8C1AD144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153" y="495307"/>
              <a:ext cx="3369058" cy="869770"/>
            </a:xfrm>
            <a:prstGeom prst="rect">
              <a:avLst/>
            </a:prstGeom>
          </p:spPr>
        </p:pic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E10555E-789A-B193-B8F4-746292C59E85}"/>
                </a:ext>
              </a:extLst>
            </p:cNvPr>
            <p:cNvSpPr txBox="1"/>
            <p:nvPr/>
          </p:nvSpPr>
          <p:spPr>
            <a:xfrm>
              <a:off x="794785" y="635634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A</a:t>
              </a: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  <a:cs typeface="+mn-cs"/>
                </a:rPr>
                <a:t>lgorithm - Board</a:t>
              </a:r>
              <a:endPara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7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46067 0.003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3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67 0.0037 L -0.46067 -0.7827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800C8B-BC1F-04D0-CACD-B6CEDFFF47EE}"/>
              </a:ext>
            </a:extLst>
          </p:cNvPr>
          <p:cNvGrpSpPr/>
          <p:nvPr/>
        </p:nvGrpSpPr>
        <p:grpSpPr>
          <a:xfrm>
            <a:off x="-680418" y="647700"/>
            <a:ext cx="6694835" cy="869770"/>
            <a:chOff x="460245" y="495307"/>
            <a:chExt cx="4156966" cy="86977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7699A686-1466-EB60-5704-25DD5DFF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8154" y="495307"/>
              <a:ext cx="2581149" cy="869770"/>
            </a:xfrm>
            <a:prstGeom prst="rect">
              <a:avLst/>
            </a:prstGeom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F7A1A73-F53D-F100-F74A-BFF7F499C2AF}"/>
                </a:ext>
              </a:extLst>
            </p:cNvPr>
            <p:cNvSpPr txBox="1"/>
            <p:nvPr/>
          </p:nvSpPr>
          <p:spPr>
            <a:xfrm>
              <a:off x="460245" y="635627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solidFill>
                    <a:srgbClr val="FDF8F2"/>
                  </a:solidFill>
                  <a:effectLst/>
                  <a:uLnTx/>
                  <a:uFillTx/>
                  <a:latin typeface="S-Core Dream 8 Heavy" panose="020B0903030302020204" pitchFamily="34" charset="-127"/>
                  <a:ea typeface="S-Core Dream 8 Heavy" panose="020B0903030302020204" pitchFamily="34" charset="-127"/>
                  <a:cs typeface="+mn-cs"/>
                </a:rPr>
                <a:t>ERD </a:t>
              </a:r>
              <a:r>
                <a:rPr lang="en-US" altLang="ko-KR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&amp;</a:t>
              </a:r>
              <a:r>
                <a:rPr lang="ko-KR" altLang="en-US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 </a:t>
              </a:r>
              <a:r>
                <a:rPr lang="en-US" altLang="ko-KR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ENTITY</a:t>
              </a:r>
              <a:endPara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  <a:cs typeface="+mn-cs"/>
              </a:endParaRPr>
            </a:p>
          </p:txBody>
        </p:sp>
      </p:grpSp>
      <p:pic>
        <p:nvPicPr>
          <p:cNvPr id="27" name="그림 2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55DF475-BED0-5505-7FED-56123826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72391"/>
            <a:ext cx="12270536" cy="7666909"/>
          </a:xfrm>
          <a:prstGeom prst="rect">
            <a:avLst/>
          </a:prstGeom>
        </p:spPr>
      </p:pic>
      <p:sp>
        <p:nvSpPr>
          <p:cNvPr id="31" name="TextBox 3">
            <a:extLst>
              <a:ext uri="{FF2B5EF4-FFF2-40B4-BE49-F238E27FC236}">
                <a16:creationId xmlns:a16="http://schemas.microsoft.com/office/drawing/2014/main" id="{6A552D19-6624-C608-0BE5-D19F92306FC4}"/>
              </a:ext>
            </a:extLst>
          </p:cNvPr>
          <p:cNvSpPr txBox="1"/>
          <p:nvPr/>
        </p:nvSpPr>
        <p:spPr>
          <a:xfrm>
            <a:off x="406769" y="8122591"/>
            <a:ext cx="3280588" cy="15167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dirty="0">
                <a:solidFill>
                  <a:srgbClr val="5EBC88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ERD</a:t>
            </a:r>
            <a:endParaRPr kumimoji="0" lang="ko-KR" altLang="en-US" sz="4400" b="0" i="0" u="none" strike="noStrike" kern="1200" cap="none" normalizeH="0" noProof="0" dirty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88B5EE-3F72-138D-465B-C3953CC4161A}"/>
              </a:ext>
            </a:extLst>
          </p:cNvPr>
          <p:cNvGrpSpPr/>
          <p:nvPr/>
        </p:nvGrpSpPr>
        <p:grpSpPr>
          <a:xfrm>
            <a:off x="13411200" y="1972391"/>
            <a:ext cx="4191000" cy="7666909"/>
            <a:chOff x="13487399" y="1522482"/>
            <a:chExt cx="3927570" cy="7423727"/>
          </a:xfrm>
        </p:grpSpPr>
        <p:sp>
          <p:nvSpPr>
            <p:cNvPr id="30" name="TextBox 3">
              <a:extLst>
                <a:ext uri="{FF2B5EF4-FFF2-40B4-BE49-F238E27FC236}">
                  <a16:creationId xmlns:a16="http://schemas.microsoft.com/office/drawing/2014/main" id="{1946CCD2-05FE-FD67-77E8-747734083947}"/>
                </a:ext>
              </a:extLst>
            </p:cNvPr>
            <p:cNvSpPr txBox="1"/>
            <p:nvPr/>
          </p:nvSpPr>
          <p:spPr>
            <a:xfrm>
              <a:off x="13487399" y="7429500"/>
              <a:ext cx="3927569" cy="1516709"/>
            </a:xfrm>
            <a:prstGeom prst="rect">
              <a:avLst/>
            </a:prstGeom>
            <a:solidFill>
              <a:srgbClr val="2B2D30"/>
            </a:solidFill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54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normalizeH="0" noProof="0" dirty="0">
                  <a:ln>
                    <a:noFill/>
                  </a:ln>
                  <a:solidFill>
                    <a:srgbClr val="5EBC88"/>
                  </a:solidFill>
                  <a:effectLst/>
                  <a:uLnTx/>
                  <a:uFillTx/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Entity</a:t>
              </a:r>
              <a:endParaRPr kumimoji="0" lang="ko-KR" altLang="en-US" sz="4400" b="0" i="0" u="none" strike="noStrike" kern="1200" cap="none" normalizeH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ECC9E11D-474B-49D8-9225-4F74ACC7E0EB}"/>
                </a:ext>
              </a:extLst>
            </p:cNvPr>
            <p:cNvSpPr txBox="1"/>
            <p:nvPr/>
          </p:nvSpPr>
          <p:spPr>
            <a:xfrm>
              <a:off x="13487399" y="1522482"/>
              <a:ext cx="3927569" cy="449909"/>
            </a:xfrm>
            <a:prstGeom prst="rect">
              <a:avLst/>
            </a:prstGeom>
            <a:solidFill>
              <a:srgbClr val="2B2D30"/>
            </a:solidFill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54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400" b="0" i="0" u="none" strike="noStrike" kern="1200" cap="none" normalizeH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0712A6C-0D6E-405D-E52C-7D088111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7400" y="1959690"/>
              <a:ext cx="3927569" cy="5469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70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275906-2A01-83EC-B852-E38A6B9ECC6B}"/>
              </a:ext>
            </a:extLst>
          </p:cNvPr>
          <p:cNvGrpSpPr/>
          <p:nvPr/>
        </p:nvGrpSpPr>
        <p:grpSpPr>
          <a:xfrm>
            <a:off x="-680418" y="647700"/>
            <a:ext cx="6694835" cy="869770"/>
            <a:chOff x="460245" y="495307"/>
            <a:chExt cx="4156966" cy="86977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ADFE2461-6585-4845-3064-8C1AD144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8154" y="495307"/>
              <a:ext cx="2581149" cy="869770"/>
            </a:xfrm>
            <a:prstGeom prst="rect">
              <a:avLst/>
            </a:prstGeom>
          </p:spPr>
        </p:pic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E10555E-789A-B193-B8F4-746292C59E85}"/>
                </a:ext>
              </a:extLst>
            </p:cNvPr>
            <p:cNvSpPr txBox="1"/>
            <p:nvPr/>
          </p:nvSpPr>
          <p:spPr>
            <a:xfrm>
              <a:off x="460245" y="635627"/>
              <a:ext cx="4156966" cy="62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366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>
                  <a:solidFill>
                    <a:srgbClr val="FDF8F2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</a:rPr>
                <a:t>Site Tree Map</a:t>
              </a:r>
              <a:endPara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  <a:cs typeface="+mn-cs"/>
              </a:endParaRPr>
            </a:p>
          </p:txBody>
        </p:sp>
      </p:grpSp>
      <p:pic>
        <p:nvPicPr>
          <p:cNvPr id="26" name="그림 25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B9838B2B-4431-0A96-B209-B7602515E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19300"/>
            <a:ext cx="1513014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9600" y="2730500"/>
            <a:ext cx="12001500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19500" b="0" i="0" u="none" strike="noStrike" spc="-1000" dirty="0" err="1">
                <a:solidFill>
                  <a:srgbClr val="DEB98B"/>
                </a:solidFill>
                <a:ea typeface="S-Core Dream 9 Black"/>
              </a:rPr>
              <a:t>말</a:t>
            </a:r>
            <a:r>
              <a:rPr lang="ko-KR" altLang="en-US" sz="19500" b="0" i="0" u="none" strike="noStrike" spc="-1000" dirty="0" err="1">
                <a:solidFill>
                  <a:srgbClr val="5EBC88"/>
                </a:solidFill>
                <a:ea typeface="S-Core Dream 9 Black"/>
              </a:rPr>
              <a:t>랑</a:t>
            </a:r>
            <a:r>
              <a:rPr lang="ko-KR" altLang="en-US" sz="19500" b="0" i="0" u="none" strike="noStrike" spc="-1000" dirty="0" err="1">
                <a:solidFill>
                  <a:srgbClr val="DEB98B"/>
                </a:solidFill>
                <a:ea typeface="S-Core Dream 9 Black"/>
              </a:rPr>
              <a:t>발</a:t>
            </a:r>
            <a:r>
              <a:rPr lang="ko-KR" altLang="en-US" sz="19500" b="0" i="0" u="none" strike="noStrike" spc="-1000" dirty="0" err="1">
                <a:solidFill>
                  <a:srgbClr val="5EBC88"/>
                </a:solidFill>
                <a:ea typeface="S-Core Dream 9 Black"/>
              </a:rPr>
              <a:t>자</a:t>
            </a:r>
            <a:r>
              <a:rPr lang="ko-KR" altLang="en-US" sz="19500" b="0" i="0" u="none" strike="noStrike" spc="-1000" dirty="0" err="1">
                <a:solidFill>
                  <a:srgbClr val="DEB98B"/>
                </a:solidFill>
                <a:ea typeface="S-Core Dream 9 Black"/>
              </a:rPr>
              <a:t>국</a:t>
            </a:r>
            <a:endParaRPr lang="ko-KR" sz="19500" b="0" i="0" u="none" strike="noStrike" spc="-1000" dirty="0">
              <a:solidFill>
                <a:srgbClr val="DEB98B"/>
              </a:solidFill>
              <a:ea typeface="S-Core Dream 9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65800" y="7416800"/>
            <a:ext cx="6743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3600" spc="-200">
                <a:solidFill>
                  <a:srgbClr val="DEB98B"/>
                </a:solidFill>
                <a:ea typeface="S-Core Dream 5 Medium"/>
              </a:rPr>
              <a:t>김윤섭 김슬기 박민우 김주희 구현석</a:t>
            </a:r>
            <a:endParaRPr lang="ko-KR" sz="3600" b="0" i="0" u="none" strike="noStrike" spc="-200">
              <a:solidFill>
                <a:srgbClr val="DEB98B"/>
              </a:solidFill>
              <a:ea typeface="S-Core Dream 5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5" y="6838281"/>
            <a:ext cx="7054850" cy="1537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6952581"/>
            <a:ext cx="7054850" cy="1537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895600"/>
            <a:ext cx="5245100" cy="114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65800" y="2070100"/>
            <a:ext cx="6743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3100" b="0" i="0" u="none" strike="noStrike" spc="-200" dirty="0" err="1">
                <a:solidFill>
                  <a:srgbClr val="5EBC88"/>
                </a:solidFill>
                <a:ea typeface="S-Core Dream 5 Medium"/>
              </a:rPr>
              <a:t>구트아카데미</a:t>
            </a:r>
            <a:r>
              <a:rPr lang="ko-KR" altLang="en-US" sz="3100" b="0" i="0" u="none" strike="noStrike" spc="-200" dirty="0">
                <a:solidFill>
                  <a:srgbClr val="5EBC88"/>
                </a:solidFill>
                <a:ea typeface="S-Core Dream 5 Medium"/>
              </a:rPr>
              <a:t> 반려동물 커뮤니티</a:t>
            </a:r>
            <a:endParaRPr lang="ko-KR" sz="3100" b="0" i="0" u="none" strike="noStrike" spc="-200" dirty="0">
              <a:solidFill>
                <a:srgbClr val="5EBC88"/>
              </a:solidFill>
              <a:ea typeface="S-Core Dream 5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43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94700" y="2844800"/>
            <a:ext cx="85090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페이지 기능설명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14224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09000" y="22352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CHAPTER. 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651000"/>
            <a:ext cx="2514600" cy="251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10200" y="1778000"/>
            <a:ext cx="18923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100" spc="-500">
                <a:solidFill>
                  <a:srgbClr val="FDF8F2"/>
                </a:solidFill>
                <a:latin typeface="S-Core Dream 6 Bold"/>
              </a:rPr>
              <a:t>5</a:t>
            </a:r>
            <a:endParaRPr kumimoji="0" lang="en-US" sz="10100" b="0" i="0" u="none" strike="noStrike" kern="1200" cap="none" spc="-500" normalizeH="0" baseline="0" noProof="0">
              <a:ln>
                <a:noFill/>
              </a:ln>
              <a:solidFill>
                <a:srgbClr val="FDF8F2"/>
              </a:solidFill>
              <a:effectLst/>
              <a:uLnTx/>
              <a:uFillTx/>
              <a:latin typeface="S-Core Dream 6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73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3EC28F7-EBB7-A009-CAEE-5FF3D47359BE}"/>
              </a:ext>
            </a:extLst>
          </p:cNvPr>
          <p:cNvSpPr txBox="1"/>
          <p:nvPr/>
        </p:nvSpPr>
        <p:spPr>
          <a:xfrm>
            <a:off x="4800600" y="6049339"/>
            <a:ext cx="8509000" cy="18352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김슬기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19FDA2EC-EE48-03F3-240C-ACDBEA0D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295900"/>
            <a:ext cx="6705600" cy="54683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4F407F2-9126-28D1-460E-0559F297817D}"/>
              </a:ext>
            </a:extLst>
          </p:cNvPr>
          <p:cNvSpPr txBox="1"/>
          <p:nvPr/>
        </p:nvSpPr>
        <p:spPr>
          <a:xfrm>
            <a:off x="3149600" y="1409700"/>
            <a:ext cx="12001500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16300" spc="-1000" dirty="0" err="1">
                <a:solidFill>
                  <a:srgbClr val="DEB98B"/>
                </a:solidFill>
                <a:ea typeface="S-Core Dream 9 Black"/>
              </a:rPr>
              <a:t>시</a:t>
            </a:r>
            <a:r>
              <a:rPr lang="ko-KR" altLang="en-US" sz="16300" spc="-1000" dirty="0" err="1">
                <a:solidFill>
                  <a:srgbClr val="5EBC88"/>
                </a:solidFill>
                <a:ea typeface="S-Core Dream 9 Black"/>
              </a:rPr>
              <a:t>큐</a:t>
            </a:r>
            <a:r>
              <a:rPr lang="ko-KR" altLang="en-US" sz="16300" spc="-1000" dirty="0" err="1">
                <a:solidFill>
                  <a:srgbClr val="DEB98B"/>
                </a:solidFill>
                <a:ea typeface="S-Core Dream 9 Black"/>
              </a:rPr>
              <a:t>리</a:t>
            </a:r>
            <a:r>
              <a:rPr lang="ko-KR" altLang="en-US" sz="16300" spc="-1000" dirty="0" err="1">
                <a:solidFill>
                  <a:srgbClr val="5EBC88"/>
                </a:solidFill>
                <a:ea typeface="S-Core Dream 9 Black"/>
              </a:rPr>
              <a:t>티</a:t>
            </a:r>
            <a:endParaRPr lang="ko-KR" sz="16300" b="0" i="0" u="none" strike="noStrike" spc="-1000" dirty="0">
              <a:solidFill>
                <a:srgbClr val="DEB98B"/>
              </a:solidFill>
              <a:ea typeface="S-Core Dream 9 Black"/>
            </a:endParaRPr>
          </a:p>
        </p:txBody>
      </p:sp>
    </p:spTree>
    <p:extLst>
      <p:ext uri="{BB962C8B-B14F-4D97-AF65-F5344CB8AC3E}">
        <p14:creationId xmlns:p14="http://schemas.microsoft.com/office/powerpoint/2010/main" val="2619579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D69F48-0CED-9465-B575-4C5F15B7E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2" t="6486" r="27063" b="4077"/>
          <a:stretch/>
        </p:blipFill>
        <p:spPr>
          <a:xfrm>
            <a:off x="2743200" y="2552700"/>
            <a:ext cx="5334000" cy="693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A2CC11F-814E-2311-430A-CC17118A54E0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로그인</a:t>
            </a:r>
            <a:r>
              <a:rPr lang="en-US" altLang="ko-KR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(Spring Security, JWT)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8F1025-3EF2-8348-7CEE-7E0FCBD6EDC4}"/>
              </a:ext>
            </a:extLst>
          </p:cNvPr>
          <p:cNvGrpSpPr/>
          <p:nvPr/>
        </p:nvGrpSpPr>
        <p:grpSpPr>
          <a:xfrm>
            <a:off x="7116499" y="6795295"/>
            <a:ext cx="9413806" cy="1777205"/>
            <a:chOff x="7497499" y="7136021"/>
            <a:chExt cx="9413806" cy="1777205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E624B62C-DE8D-186F-0010-A6774D0E5B16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7589129"/>
              <a:ext cx="5938505" cy="13240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카카오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네이버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구글 등 소셜 미디어를 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사용해 로그인 합니다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6FBC02D-2C38-3666-5830-5C97868E4185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7497499" y="8141614"/>
              <a:ext cx="3475301" cy="109564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E0C248C-8D80-5E80-F3D5-F0D1AA3EF635}"/>
                </a:ext>
              </a:extLst>
            </p:cNvPr>
            <p:cNvSpPr/>
            <p:nvPr/>
          </p:nvSpPr>
          <p:spPr>
            <a:xfrm>
              <a:off x="11032598" y="7136021"/>
              <a:ext cx="1806542" cy="458002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소셜로그인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AB5F6C-DECE-C4B5-9EED-55D58A14F244}"/>
              </a:ext>
            </a:extLst>
          </p:cNvPr>
          <p:cNvGrpSpPr/>
          <p:nvPr/>
        </p:nvGrpSpPr>
        <p:grpSpPr>
          <a:xfrm>
            <a:off x="5562600" y="5021555"/>
            <a:ext cx="10967705" cy="1588330"/>
            <a:chOff x="5943600" y="4772070"/>
            <a:chExt cx="10967705" cy="1588330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DBEFB30-F973-A04B-956D-53801806EE9E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11146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체크 후 로그인 시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주일 간 자동로그인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최근 로그인 한 사용자 아이디를 저장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4664E36-3B72-554B-86C2-5AE33A6B785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5943600" y="5028243"/>
              <a:ext cx="5029200" cy="774834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AE53E2-30FC-3125-EBE0-70668B07DA80}"/>
                </a:ext>
              </a:extLst>
            </p:cNvPr>
            <p:cNvSpPr/>
            <p:nvPr/>
          </p:nvSpPr>
          <p:spPr>
            <a:xfrm>
              <a:off x="11014353" y="4772070"/>
              <a:ext cx="3520441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자동로그인 </a:t>
              </a:r>
              <a:r>
                <a:rPr lang="en-US" altLang="ko-KR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아이디저장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EA9482-CB63-64F1-44F6-EE7251DB25E6}"/>
              </a:ext>
            </a:extLst>
          </p:cNvPr>
          <p:cNvGrpSpPr/>
          <p:nvPr/>
        </p:nvGrpSpPr>
        <p:grpSpPr>
          <a:xfrm>
            <a:off x="7116499" y="3154108"/>
            <a:ext cx="9413806" cy="1374197"/>
            <a:chOff x="7497499" y="4779615"/>
            <a:chExt cx="9413806" cy="1374197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3274D46B-5058-EC4B-88F2-73E7CAD05C26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9080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홈페이지 내에서 회원가입 한 사용자 로그인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F22614-0AFC-2EC0-4195-51E2890FD60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7497499" y="5699783"/>
              <a:ext cx="3475301" cy="210686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836F14-CF90-84BF-13F7-4328BC88AC1C}"/>
                </a:ext>
              </a:extLst>
            </p:cNvPr>
            <p:cNvSpPr/>
            <p:nvPr/>
          </p:nvSpPr>
          <p:spPr>
            <a:xfrm>
              <a:off x="11032598" y="4779615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일반 로그인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7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6F988E-7A4E-98C5-2ACA-90916F0C4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78" y="2531299"/>
            <a:ext cx="11870244" cy="533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AA31CA-8882-4257-6649-A052C389B5CD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로그인</a:t>
            </a:r>
            <a:r>
              <a:rPr lang="en-US" altLang="ko-KR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(Spring Security, JWT)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E770D58-C7DA-9D16-1C24-2A6122539F49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4260460" y="8246299"/>
            <a:ext cx="9767080" cy="1316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후 사용자의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Cookies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AccessToken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RefreshToken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아이디저장 항목을 체크 할 경우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userId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47381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9E19FA-EE5E-C174-A282-023B391B3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b="5418"/>
          <a:stretch/>
        </p:blipFill>
        <p:spPr>
          <a:xfrm>
            <a:off x="1752600" y="2702230"/>
            <a:ext cx="7162800" cy="6902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C2EA0C-2876-83E9-1051-D3B4855F7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386" y="2705100"/>
            <a:ext cx="6071614" cy="5374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3D1A04-33CA-722D-71A8-E9262025250F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회원 가입</a:t>
            </a:r>
            <a:endParaRPr lang="en-US" altLang="ko-KR" sz="5400" b="0" i="0" u="none" strike="noStrike" spc="-400">
              <a:solidFill>
                <a:schemeClr val="bg1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7A99AAA-5C88-337C-6DAF-561B852F4FEA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930386" y="8267700"/>
            <a:ext cx="6071614" cy="1316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회원가입 시 필요한 정보를 입력하여 저장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수의사인증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이름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수의사번호로 수의사인증 가능</a:t>
            </a:r>
          </a:p>
        </p:txBody>
      </p:sp>
    </p:spTree>
    <p:extLst>
      <p:ext uri="{BB962C8B-B14F-4D97-AF65-F5344CB8AC3E}">
        <p14:creationId xmlns:p14="http://schemas.microsoft.com/office/powerpoint/2010/main" val="645540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5C4C2F-B3D6-6B02-880F-7D353F9F3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46" y="2457831"/>
            <a:ext cx="6463487" cy="5454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C97B32-E328-A134-DB50-0DA0BC6D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69" y="2434245"/>
            <a:ext cx="7237746" cy="5436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097B2A-2639-6130-9817-1132245D9A03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아이디찾기 </a:t>
            </a:r>
            <a:r>
              <a:rPr lang="en-US" altLang="ko-KR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/ </a:t>
            </a: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비밀번호찾기</a:t>
            </a:r>
            <a:endParaRPr lang="en-US" altLang="ko-KR" sz="5400" b="0" i="0" u="none" strike="noStrike" spc="-400">
              <a:solidFill>
                <a:schemeClr val="bg1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F7542E1F-7BF5-DBF0-7EC9-54EB091ADC8A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2037146" y="8198371"/>
            <a:ext cx="6463487" cy="1593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이름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연락처를 입력하면 해당하는 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아이디를 보여줌 아이디 찾기 완료 후 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찾기 페이지로 이동 가능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7F04E26A-F6F9-825A-14C9-A3391C03AAE5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787369" y="8156642"/>
            <a:ext cx="7237746" cy="1593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이름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아이디를 입력하고 임시비밀번호를 발급하면 아이디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메일주소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임시 비밀번호 발급</a:t>
            </a:r>
          </a:p>
        </p:txBody>
      </p:sp>
    </p:spTree>
    <p:extLst>
      <p:ext uri="{BB962C8B-B14F-4D97-AF65-F5344CB8AC3E}">
        <p14:creationId xmlns:p14="http://schemas.microsoft.com/office/powerpoint/2010/main" val="175454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7F3447-735C-0BE9-5286-FED68D47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99" y="2877153"/>
            <a:ext cx="7381742" cy="66097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021EAB-A4A9-D55F-8AE0-B0A4EBBA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25" y="2877152"/>
            <a:ext cx="8083266" cy="42475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314FDE-F6FB-D506-B095-4C13DD571B81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아이디찾기 </a:t>
            </a:r>
            <a:r>
              <a:rPr lang="en-US" altLang="ko-KR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/ </a:t>
            </a: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비밀번호찾기</a:t>
            </a:r>
            <a:endParaRPr lang="en-US" altLang="ko-KR" sz="5400" b="0" i="0" u="none" strike="noStrike" spc="-400">
              <a:solidFill>
                <a:schemeClr val="bg1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75B6C76-D118-8224-751B-1F76FB49765D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144000" y="8005468"/>
            <a:ext cx="8083266" cy="1405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임의의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char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타입을 조합하여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8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자리의 임시비밀번호 발급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발급된 비밀번호를 사용자의 아이디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(email)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전송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73DF9-036D-DE9E-4824-96ABDF5BDCB2}"/>
              </a:ext>
            </a:extLst>
          </p:cNvPr>
          <p:cNvSpPr/>
          <p:nvPr/>
        </p:nvSpPr>
        <p:spPr>
          <a:xfrm>
            <a:off x="9172100" y="7568402"/>
            <a:ext cx="2909455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임시 비밀번호 발급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534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67D3D0-589D-11F0-AD0B-F16978458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b="3549"/>
          <a:stretch/>
        </p:blipFill>
        <p:spPr>
          <a:xfrm>
            <a:off x="1516232" y="2807534"/>
            <a:ext cx="7772400" cy="6450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C12C7B-055E-CCC8-047F-96CAB438B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807534"/>
            <a:ext cx="6408568" cy="421503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6B27CA-615A-A463-350F-ABA43525C5BF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회원정보</a:t>
            </a:r>
            <a:r>
              <a:rPr lang="en-US" altLang="ko-KR" sz="5400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</a:t>
            </a:r>
            <a:r>
              <a:rPr lang="ko-KR" altLang="en-US" sz="5400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조회 </a:t>
            </a:r>
            <a:r>
              <a:rPr lang="en-US" altLang="ko-KR" sz="5400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/ </a:t>
            </a:r>
            <a:r>
              <a:rPr lang="ko-KR" altLang="en-US" sz="5400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회원 탈퇴</a:t>
            </a:r>
            <a:endParaRPr lang="en-US" altLang="ko-KR" sz="5400" b="0" i="0" u="none" strike="noStrike" spc="-400">
              <a:solidFill>
                <a:schemeClr val="bg1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7C9139A3-409C-6547-1EE9-4EF7EF3A5934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331681" y="7429500"/>
            <a:ext cx="6471605" cy="182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현재 로그인한 사용자의 정보를 보여줌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회원탈퇴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회원탈퇴 기능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회원탈퇴 시 글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댓글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좋아요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스크랩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신고 제거</a:t>
            </a:r>
          </a:p>
        </p:txBody>
      </p:sp>
    </p:spTree>
    <p:extLst>
      <p:ext uri="{BB962C8B-B14F-4D97-AF65-F5344CB8AC3E}">
        <p14:creationId xmlns:p14="http://schemas.microsoft.com/office/powerpoint/2010/main" val="2631594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3EB569-8DD0-A29F-26C6-05DC8DF77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4036"/>
          <a:stretch/>
        </p:blipFill>
        <p:spPr>
          <a:xfrm>
            <a:off x="1508975" y="2678712"/>
            <a:ext cx="7620000" cy="6808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E76849-E503-A629-C236-464B2346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957" y="7200900"/>
            <a:ext cx="3864135" cy="38641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201C76-1E89-4FAD-1392-43777839AD88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회원 정보 수정</a:t>
            </a:r>
            <a:endParaRPr lang="en-US" altLang="ko-KR" sz="5400" b="0" i="0" u="none" strike="noStrike" spc="-400">
              <a:solidFill>
                <a:schemeClr val="bg1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EFBB302-6DCA-AB1E-E5B2-82D8D0FF63D3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829800" y="2666011"/>
            <a:ext cx="6949225" cy="22328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현재 로그인한 사용자의 정보를 수정하는 페이지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항목은 기존 비밀번호를 입력해야 수정 가능</a:t>
            </a:r>
          </a:p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회원정보수정 페이지에서도 수의사 인증 가능</a:t>
            </a:r>
          </a:p>
        </p:txBody>
      </p:sp>
    </p:spTree>
    <p:extLst>
      <p:ext uri="{BB962C8B-B14F-4D97-AF65-F5344CB8AC3E}">
        <p14:creationId xmlns:p14="http://schemas.microsoft.com/office/powerpoint/2010/main" val="374616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41733" y="1409700"/>
            <a:ext cx="3988430" cy="1823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sz="12000" b="0" i="0" u="none" strike="noStrike" spc="-300">
                <a:solidFill>
                  <a:srgbClr val="5EBC88"/>
                </a:solidFill>
                <a:ea typeface="S-Core Dream 9 Black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3270913"/>
            <a:ext cx="2960723" cy="843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4000" b="0" i="0" u="none" strike="noStrike" spc="-100" err="1">
                <a:solidFill>
                  <a:srgbClr val="DEB98B"/>
                </a:solidFill>
                <a:latin typeface="S-Core Dream 9 Black" panose="020B0A03030302020204" pitchFamily="34" charset="-127"/>
                <a:ea typeface="S-Core Dream 9 Black" panose="020B0A03030302020204" pitchFamily="34" charset="-127"/>
              </a:rPr>
              <a:t>말랑발자국</a:t>
            </a:r>
            <a:endParaRPr lang="ko-KR" sz="4000" b="0" i="0" u="none" strike="noStrike" spc="-100">
              <a:solidFill>
                <a:srgbClr val="DEB98B"/>
              </a:solidFill>
              <a:latin typeface="S-Core Dream 9 Black" panose="020B0A03030302020204" pitchFamily="34" charset="-127"/>
              <a:ea typeface="S-Core Dream 9 Black" panose="020B0A03030302020204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46987" y="1619250"/>
            <a:ext cx="138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8000" b="0" i="0" u="none" strike="noStrike" spc="-600" dirty="0">
                <a:solidFill>
                  <a:srgbClr val="5EBC88"/>
                </a:solidFill>
                <a:latin typeface="S-Core Dream 6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34287" y="3162300"/>
            <a:ext cx="2552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4539"/>
              </a:lnSpc>
            </a:pPr>
            <a:r>
              <a:rPr lang="ko-KR" altLang="en-US" sz="2800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팀원 소개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87" y="1581150"/>
            <a:ext cx="2311400" cy="114300"/>
          </a:xfrm>
          <a:prstGeom prst="rect">
            <a:avLst/>
          </a:prstGeom>
        </p:spPr>
      </p:pic>
      <p:sp>
        <p:nvSpPr>
          <p:cNvPr id="36" name="TextBox 5">
            <a:extLst>
              <a:ext uri="{FF2B5EF4-FFF2-40B4-BE49-F238E27FC236}">
                <a16:creationId xmlns:a16="http://schemas.microsoft.com/office/drawing/2014/main" id="{FEEE86D0-BA56-1F18-7995-94AD35F64F01}"/>
              </a:ext>
            </a:extLst>
          </p:cNvPr>
          <p:cNvSpPr txBox="1"/>
          <p:nvPr/>
        </p:nvSpPr>
        <p:spPr>
          <a:xfrm>
            <a:off x="10909300" y="1619250"/>
            <a:ext cx="138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8000" b="0" i="0" u="none" strike="noStrike" spc="-600">
                <a:solidFill>
                  <a:srgbClr val="5EBC88"/>
                </a:solidFill>
                <a:latin typeface="S-Core Dream 6 Bold"/>
              </a:rPr>
              <a:t>02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C5B865D1-B276-117B-2F10-EA64B22308E9}"/>
              </a:ext>
            </a:extLst>
          </p:cNvPr>
          <p:cNvSpPr txBox="1"/>
          <p:nvPr/>
        </p:nvSpPr>
        <p:spPr>
          <a:xfrm>
            <a:off x="10896600" y="3162300"/>
            <a:ext cx="2552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4539"/>
              </a:lnSpc>
            </a:pPr>
            <a:r>
              <a:rPr lang="ko-KR" altLang="en-US" sz="2800" b="0" i="0" u="none" strike="noStrike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기획의도 </a:t>
            </a:r>
            <a:r>
              <a:rPr lang="en-US" altLang="ko-KR" sz="2800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&amp;</a:t>
            </a:r>
          </a:p>
          <a:p>
            <a:pPr lvl="0" algn="l">
              <a:lnSpc>
                <a:spcPct val="114539"/>
              </a:lnSpc>
            </a:pPr>
            <a:r>
              <a:rPr lang="ko-KR" altLang="en-US" sz="2800" b="0" i="0" u="none" strike="noStrike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프로젝트설명</a:t>
            </a:r>
            <a:endParaRPr lang="ko-KR" sz="2800" b="0" i="0" u="none" strike="noStrike" spc="-100">
              <a:solidFill>
                <a:srgbClr val="DEB98B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38" name="Picture 24">
            <a:extLst>
              <a:ext uri="{FF2B5EF4-FFF2-40B4-BE49-F238E27FC236}">
                <a16:creationId xmlns:a16="http://schemas.microsoft.com/office/drawing/2014/main" id="{1678AD8E-0DC5-B6AA-AAA7-C725E90F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0" y="1581150"/>
            <a:ext cx="2311400" cy="114300"/>
          </a:xfrm>
          <a:prstGeom prst="rect">
            <a:avLst/>
          </a:prstGeom>
        </p:spPr>
      </p:pic>
      <p:sp>
        <p:nvSpPr>
          <p:cNvPr id="40" name="TextBox 5">
            <a:extLst>
              <a:ext uri="{FF2B5EF4-FFF2-40B4-BE49-F238E27FC236}">
                <a16:creationId xmlns:a16="http://schemas.microsoft.com/office/drawing/2014/main" id="{19D8415B-76BB-EBFB-E541-006ADC7CA76F}"/>
              </a:ext>
            </a:extLst>
          </p:cNvPr>
          <p:cNvSpPr txBox="1"/>
          <p:nvPr/>
        </p:nvSpPr>
        <p:spPr>
          <a:xfrm>
            <a:off x="14171612" y="1619250"/>
            <a:ext cx="138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8000" b="0" i="0" u="none" strike="noStrike" spc="-600">
                <a:solidFill>
                  <a:srgbClr val="5EBC88"/>
                </a:solidFill>
                <a:latin typeface="S-Core Dream 6 Bold"/>
              </a:rPr>
              <a:t>03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351318BA-3898-F987-5A78-F7B7F1142734}"/>
              </a:ext>
            </a:extLst>
          </p:cNvPr>
          <p:cNvSpPr txBox="1"/>
          <p:nvPr/>
        </p:nvSpPr>
        <p:spPr>
          <a:xfrm>
            <a:off x="14158912" y="3162300"/>
            <a:ext cx="2552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4539"/>
              </a:lnSpc>
            </a:pPr>
            <a:r>
              <a:rPr lang="ko-KR" altLang="en-US" sz="2800" spc="-100" dirty="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배포환경 </a:t>
            </a:r>
            <a:r>
              <a:rPr lang="en-US" altLang="ko-KR" sz="2800" spc="-100" dirty="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&amp;</a:t>
            </a:r>
          </a:p>
          <a:p>
            <a:pPr>
              <a:lnSpc>
                <a:spcPct val="114539"/>
              </a:lnSpc>
            </a:pPr>
            <a:r>
              <a:rPr lang="ko-KR" altLang="en-US" sz="2800" spc="-100" dirty="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사용기술</a:t>
            </a:r>
            <a:endParaRPr lang="en-US" altLang="ko-KR" sz="2800" spc="-100" dirty="0">
              <a:solidFill>
                <a:srgbClr val="DEB98B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7AA06297-980B-E883-3CCB-83AA674C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12" y="1581150"/>
            <a:ext cx="2311400" cy="114300"/>
          </a:xfrm>
          <a:prstGeom prst="rect">
            <a:avLst/>
          </a:prstGeo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C2B5890B-584B-37C7-E1D9-5E6217EAF128}"/>
              </a:ext>
            </a:extLst>
          </p:cNvPr>
          <p:cNvSpPr txBox="1"/>
          <p:nvPr/>
        </p:nvSpPr>
        <p:spPr>
          <a:xfrm>
            <a:off x="7646987" y="5549900"/>
            <a:ext cx="138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8000" b="0" i="0" u="none" strike="noStrike" spc="-600">
                <a:solidFill>
                  <a:srgbClr val="5EBC88"/>
                </a:solidFill>
                <a:latin typeface="S-Core Dream 6 Bold"/>
              </a:rPr>
              <a:t>04</a:t>
            </a: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513C3BE3-7AF5-76DC-CDDA-D18AC8308F16}"/>
              </a:ext>
            </a:extLst>
          </p:cNvPr>
          <p:cNvSpPr txBox="1"/>
          <p:nvPr/>
        </p:nvSpPr>
        <p:spPr>
          <a:xfrm>
            <a:off x="7634287" y="7064428"/>
            <a:ext cx="2552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4539"/>
              </a:lnSpc>
            </a:pPr>
            <a:r>
              <a:rPr lang="ko-KR" altLang="en-US" sz="2800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프로젝트</a:t>
            </a:r>
            <a:endParaRPr lang="en-US" altLang="ko-KR" sz="2800" spc="-100">
              <a:solidFill>
                <a:srgbClr val="DEB98B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  <a:p>
            <a:pPr>
              <a:lnSpc>
                <a:spcPct val="114539"/>
              </a:lnSpc>
            </a:pPr>
            <a:r>
              <a:rPr lang="ko-KR" altLang="en-US" sz="2800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제작과정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D20DB808-239E-0102-5D32-89464CCC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87" y="5511800"/>
            <a:ext cx="2311400" cy="114300"/>
          </a:xfrm>
          <a:prstGeom prst="rect">
            <a:avLst/>
          </a:prstGeom>
        </p:spPr>
      </p:pic>
      <p:sp>
        <p:nvSpPr>
          <p:cNvPr id="48" name="TextBox 5">
            <a:extLst>
              <a:ext uri="{FF2B5EF4-FFF2-40B4-BE49-F238E27FC236}">
                <a16:creationId xmlns:a16="http://schemas.microsoft.com/office/drawing/2014/main" id="{D1801D42-A860-6E78-70F1-E732CCBB5541}"/>
              </a:ext>
            </a:extLst>
          </p:cNvPr>
          <p:cNvSpPr txBox="1"/>
          <p:nvPr/>
        </p:nvSpPr>
        <p:spPr>
          <a:xfrm>
            <a:off x="10909300" y="5549900"/>
            <a:ext cx="138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8000" b="0" i="0" u="none" strike="noStrike" spc="-600">
                <a:solidFill>
                  <a:srgbClr val="5EBC88"/>
                </a:solidFill>
                <a:latin typeface="S-Core Dream 6 Bold"/>
              </a:rPr>
              <a:t>05</a:t>
            </a: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45AD050C-F994-0011-93C2-D6EF85B61D6E}"/>
              </a:ext>
            </a:extLst>
          </p:cNvPr>
          <p:cNvSpPr txBox="1"/>
          <p:nvPr/>
        </p:nvSpPr>
        <p:spPr>
          <a:xfrm>
            <a:off x="10896600" y="7064428"/>
            <a:ext cx="2552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4539"/>
              </a:lnSpc>
            </a:pPr>
            <a:r>
              <a:rPr lang="ko-KR" altLang="en-US" sz="2800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페이지 기능설명</a:t>
            </a:r>
          </a:p>
        </p:txBody>
      </p:sp>
      <p:pic>
        <p:nvPicPr>
          <p:cNvPr id="50" name="Picture 24">
            <a:extLst>
              <a:ext uri="{FF2B5EF4-FFF2-40B4-BE49-F238E27FC236}">
                <a16:creationId xmlns:a16="http://schemas.microsoft.com/office/drawing/2014/main" id="{ED9440C3-F709-9520-4742-8A489859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0" y="5511800"/>
            <a:ext cx="2311400" cy="114300"/>
          </a:xfrm>
          <a:prstGeom prst="rect">
            <a:avLst/>
          </a:prstGeom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9C310C46-4327-D83C-6C56-F575B6024CD5}"/>
              </a:ext>
            </a:extLst>
          </p:cNvPr>
          <p:cNvSpPr txBox="1"/>
          <p:nvPr/>
        </p:nvSpPr>
        <p:spPr>
          <a:xfrm>
            <a:off x="14153367" y="5533972"/>
            <a:ext cx="138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8000" b="0" i="0" u="none" strike="noStrike" spc="-600">
                <a:solidFill>
                  <a:srgbClr val="5EBC88"/>
                </a:solidFill>
                <a:latin typeface="S-Core Dream 6 Bold"/>
              </a:rPr>
              <a:t>06</a:t>
            </a:r>
          </a:p>
        </p:txBody>
      </p:sp>
      <p:sp>
        <p:nvSpPr>
          <p:cNvPr id="53" name="TextBox 6">
            <a:extLst>
              <a:ext uri="{FF2B5EF4-FFF2-40B4-BE49-F238E27FC236}">
                <a16:creationId xmlns:a16="http://schemas.microsoft.com/office/drawing/2014/main" id="{A547BDD7-9FF8-36A9-1D14-B8ECDD9A0144}"/>
              </a:ext>
            </a:extLst>
          </p:cNvPr>
          <p:cNvSpPr txBox="1"/>
          <p:nvPr/>
        </p:nvSpPr>
        <p:spPr>
          <a:xfrm>
            <a:off x="14140667" y="7048500"/>
            <a:ext cx="2552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4539"/>
              </a:lnSpc>
            </a:pPr>
            <a:r>
              <a:rPr lang="ko-KR" altLang="en-US" sz="2800" spc="-100">
                <a:solidFill>
                  <a:srgbClr val="DEB98B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소감</a:t>
            </a:r>
          </a:p>
        </p:txBody>
      </p:sp>
      <p:pic>
        <p:nvPicPr>
          <p:cNvPr id="54" name="Picture 24">
            <a:extLst>
              <a:ext uri="{FF2B5EF4-FFF2-40B4-BE49-F238E27FC236}">
                <a16:creationId xmlns:a16="http://schemas.microsoft.com/office/drawing/2014/main" id="{E46565C5-4B33-0F89-A251-E6F7B3D7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367" y="5495872"/>
            <a:ext cx="2311400" cy="114300"/>
          </a:xfrm>
          <a:prstGeom prst="rect">
            <a:avLst/>
          </a:prstGeom>
        </p:spPr>
      </p:pic>
      <p:pic>
        <p:nvPicPr>
          <p:cNvPr id="60" name="Picture 3">
            <a:extLst>
              <a:ext uri="{FF2B5EF4-FFF2-40B4-BE49-F238E27FC236}">
                <a16:creationId xmlns:a16="http://schemas.microsoft.com/office/drawing/2014/main" id="{2C3FB76B-F542-2BA6-6726-9CFD3CE5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9025" flipH="1">
            <a:off x="-1169039" y="5041437"/>
            <a:ext cx="5995326" cy="59953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12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3EC28F7-EBB7-A009-CAEE-5FF3D47359BE}"/>
              </a:ext>
            </a:extLst>
          </p:cNvPr>
          <p:cNvSpPr txBox="1"/>
          <p:nvPr/>
        </p:nvSpPr>
        <p:spPr>
          <a:xfrm>
            <a:off x="4800600" y="6049339"/>
            <a:ext cx="8509000" cy="18352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김주희   </a:t>
            </a:r>
            <a:r>
              <a:rPr kumimoji="0" lang="en-US" altLang="ko-KR" sz="8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 </a:t>
            </a:r>
            <a:r>
              <a:rPr kumimoji="0" lang="ko-KR" altLang="en-US" sz="8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구현석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19FDA2EC-EE48-03F3-240C-ACDBEA0D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295900"/>
            <a:ext cx="6705600" cy="54683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2D0F740-1048-CE11-C129-AACA143556D5}"/>
              </a:ext>
            </a:extLst>
          </p:cNvPr>
          <p:cNvSpPr txBox="1"/>
          <p:nvPr/>
        </p:nvSpPr>
        <p:spPr>
          <a:xfrm>
            <a:off x="3149600" y="1485900"/>
            <a:ext cx="12001500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16300" b="0" i="0" u="none" strike="noStrike" spc="-1000" dirty="0">
                <a:solidFill>
                  <a:srgbClr val="DEB98B"/>
                </a:solidFill>
                <a:ea typeface="S-Core Dream 9 Black"/>
              </a:rPr>
              <a:t>게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시</a:t>
            </a: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판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 담</a:t>
            </a: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당</a:t>
            </a:r>
            <a:endParaRPr lang="ko-KR" sz="16300" b="0" i="0" u="none" strike="noStrike" spc="-1000" dirty="0">
              <a:solidFill>
                <a:srgbClr val="DEB98B"/>
              </a:solidFill>
              <a:ea typeface="S-Core Dream 9 Black"/>
            </a:endParaRPr>
          </a:p>
        </p:txBody>
      </p:sp>
    </p:spTree>
    <p:extLst>
      <p:ext uri="{BB962C8B-B14F-4D97-AF65-F5344CB8AC3E}">
        <p14:creationId xmlns:p14="http://schemas.microsoft.com/office/powerpoint/2010/main" val="274844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2151A2-FCBB-3EF5-C51E-C453A96CD922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홈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-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게시판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454BAB-5BBD-0552-6233-FD6238BAD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1" r="1515" b="1714"/>
          <a:stretch/>
        </p:blipFill>
        <p:spPr>
          <a:xfrm>
            <a:off x="4217913" y="2683829"/>
            <a:ext cx="9852174" cy="3408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BABE5A7-1E37-870A-2791-819415B9D38E}"/>
              </a:ext>
            </a:extLst>
          </p:cNvPr>
          <p:cNvGrpSpPr/>
          <p:nvPr/>
        </p:nvGrpSpPr>
        <p:grpSpPr>
          <a:xfrm>
            <a:off x="1676400" y="5676900"/>
            <a:ext cx="4241381" cy="3581400"/>
            <a:chOff x="10972800" y="3254336"/>
            <a:chExt cx="4241381" cy="3581400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ACA80487-C3C5-C4F5-9510-6B0A19D0F290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3617838" cy="15899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반려 동물을 자랑하는 게시판</a:t>
              </a:r>
              <a:endPara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사진을 우선으로 </a:t>
              </a:r>
              <a:r>
                <a:rPr lang="ko-KR" altLang="en-US" sz="2200" dirty="0" err="1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구성되어있음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F04C304-5FBF-0D7F-EB73-832FB2D0A19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11908507" y="3254336"/>
              <a:ext cx="3305674" cy="160020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2B1EB9-B3E2-A95F-8893-F387ED1FFB84}"/>
                </a:ext>
              </a:extLst>
            </p:cNvPr>
            <p:cNvSpPr/>
            <p:nvPr/>
          </p:nvSpPr>
          <p:spPr>
            <a:xfrm>
              <a:off x="11005236" y="4854536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자랑 게시판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B74FC1A-E093-83C3-F43D-4C99B1C51B80}"/>
              </a:ext>
            </a:extLst>
          </p:cNvPr>
          <p:cNvGrpSpPr/>
          <p:nvPr/>
        </p:nvGrpSpPr>
        <p:grpSpPr>
          <a:xfrm>
            <a:off x="5699015" y="5795498"/>
            <a:ext cx="3521185" cy="3158002"/>
            <a:chOff x="10972800" y="3372934"/>
            <a:chExt cx="3521185" cy="3158002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4D3B0B66-76C8-D148-8287-926245652C78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3521185" cy="12851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자유롭게 글을 올리는 게시판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78A47D2-58DB-4C5C-3842-73F88C5D55E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1894101" y="3372934"/>
              <a:ext cx="927814" cy="1481602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0990E7-027A-D33A-2641-22FCBC3E9CDF}"/>
                </a:ext>
              </a:extLst>
            </p:cNvPr>
            <p:cNvSpPr/>
            <p:nvPr/>
          </p:nvSpPr>
          <p:spPr>
            <a:xfrm>
              <a:off x="10990830" y="4854536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자유 게시판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FBDF820-213E-2DAB-888B-6A5AC492F783}"/>
              </a:ext>
            </a:extLst>
          </p:cNvPr>
          <p:cNvGrpSpPr/>
          <p:nvPr/>
        </p:nvGrpSpPr>
        <p:grpSpPr>
          <a:xfrm>
            <a:off x="9377527" y="5676900"/>
            <a:ext cx="3805073" cy="3276600"/>
            <a:chOff x="10688912" y="3254336"/>
            <a:chExt cx="3805073" cy="3276600"/>
          </a:xfrm>
        </p:grpSpPr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EFEA398C-C385-0038-BA72-1F467E95D090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3521185" cy="12851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반려동물의 정보를 </a:t>
              </a:r>
              <a:endPara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공유하는 공간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3186E58-FA0C-5F22-7C6F-F1C60B84958F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10688912" y="3254336"/>
              <a:ext cx="1205189" cy="160020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A53C1B1-6599-F89F-22BD-4CB79A06E308}"/>
                </a:ext>
              </a:extLst>
            </p:cNvPr>
            <p:cNvSpPr/>
            <p:nvPr/>
          </p:nvSpPr>
          <p:spPr>
            <a:xfrm>
              <a:off x="10990830" y="4854536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정보 게시판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6D8C13-EEAD-BF8E-87BF-F35B1E93F7BF}"/>
              </a:ext>
            </a:extLst>
          </p:cNvPr>
          <p:cNvGrpSpPr/>
          <p:nvPr/>
        </p:nvGrpSpPr>
        <p:grpSpPr>
          <a:xfrm>
            <a:off x="11048474" y="5676900"/>
            <a:ext cx="6096526" cy="3581400"/>
            <a:chOff x="8397459" y="3254336"/>
            <a:chExt cx="6096526" cy="3581400"/>
          </a:xfrm>
        </p:grpSpPr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A7C92BE2-7130-57FB-5263-F6B1BC2F1F15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3521185" cy="15899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궁금한 점을 질문하고 답변하는 게시판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수의사한테만 질문받기 가능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D53E52B-16D0-19BB-6947-1CD9FDBFA4D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H="1" flipV="1">
              <a:off x="8397459" y="3254336"/>
              <a:ext cx="3216831" cy="160020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B61442D-154B-0F9D-48F6-E32B171343BE}"/>
                </a:ext>
              </a:extLst>
            </p:cNvPr>
            <p:cNvSpPr/>
            <p:nvPr/>
          </p:nvSpPr>
          <p:spPr>
            <a:xfrm>
              <a:off x="10997343" y="4854536"/>
              <a:ext cx="1233893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QnA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890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9;p14">
            <a:extLst>
              <a:ext uri="{FF2B5EF4-FFF2-40B4-BE49-F238E27FC236}">
                <a16:creationId xmlns:a16="http://schemas.microsoft.com/office/drawing/2014/main" id="{40C124A6-2DC9-F0CF-B160-D2C7017AC2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200" y="922066"/>
            <a:ext cx="4191000" cy="7982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8CE87-DBE2-6B67-024C-2E598F600139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4364552" y="8999267"/>
            <a:ext cx="3234295" cy="5638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게시물이 없을 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989AC3F-C13E-743E-9A28-EB89875CC2F9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618840" y="8999267"/>
            <a:ext cx="3429000" cy="5638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게시물이 있을 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ABFBC4-7FEE-CFBD-0CB0-677B28B3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681" y="922066"/>
            <a:ext cx="4289319" cy="7982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5516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6D7AB3-879C-64B6-E893-6BEFE2BAEFCD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게시판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목록 보기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10;p15">
            <a:extLst>
              <a:ext uri="{FF2B5EF4-FFF2-40B4-BE49-F238E27FC236}">
                <a16:creationId xmlns:a16="http://schemas.microsoft.com/office/drawing/2014/main" id="{FF6882E1-7776-3065-953A-CD0452FF41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800" y="3390900"/>
            <a:ext cx="7600251" cy="5417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428D901-EDE5-8FC2-EAE8-AB758F920403}"/>
              </a:ext>
            </a:extLst>
          </p:cNvPr>
          <p:cNvGrpSpPr/>
          <p:nvPr/>
        </p:nvGrpSpPr>
        <p:grpSpPr>
          <a:xfrm>
            <a:off x="2770525" y="2400300"/>
            <a:ext cx="13019734" cy="2550801"/>
            <a:chOff x="3891571" y="4779615"/>
            <a:chExt cx="13019734" cy="2550801"/>
          </a:xfrm>
        </p:grpSpPr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C9400D6D-F872-F340-7F33-66EA5A9BBB16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2084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태그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강아지와 고양이 중 선택시 표시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됨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 제목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작성자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닉네임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등급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조회수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작성일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작성시간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 수를 표시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 제목 선택시 해당 글로 이동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C371C33-12AE-6F53-80DB-6C6B8619D99A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891571" y="6288085"/>
              <a:ext cx="7081229" cy="74768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90577E-C7B5-C814-5CE0-D3ABAFA72452}"/>
                </a:ext>
              </a:extLst>
            </p:cNvPr>
            <p:cNvSpPr/>
            <p:nvPr/>
          </p:nvSpPr>
          <p:spPr>
            <a:xfrm>
              <a:off x="11014983" y="4779615"/>
              <a:ext cx="185772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게시글 정보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D0C19F-B700-A137-604B-EF74633D3DA4}"/>
              </a:ext>
            </a:extLst>
          </p:cNvPr>
          <p:cNvGrpSpPr/>
          <p:nvPr/>
        </p:nvGrpSpPr>
        <p:grpSpPr>
          <a:xfrm>
            <a:off x="6858000" y="4728501"/>
            <a:ext cx="8932259" cy="4025732"/>
            <a:chOff x="7979046" y="2287348"/>
            <a:chExt cx="8932259" cy="4025732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0E10E93-C0AD-9CB5-152A-3785706A5E00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1067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해당 게시글에 달린 댓글 수를 보여줌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클릭하면 해당 글 댓글창으로 이동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97E0E0E-2257-E28A-B057-1FDA5421E99E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7979046" y="2287348"/>
              <a:ext cx="2993754" cy="3492069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32405F5-E27A-7F78-33D7-D5DD1EBF959A}"/>
                </a:ext>
              </a:extLst>
            </p:cNvPr>
            <p:cNvSpPr/>
            <p:nvPr/>
          </p:nvSpPr>
          <p:spPr>
            <a:xfrm>
              <a:off x="11032598" y="4779615"/>
              <a:ext cx="153530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댓글수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pic>
        <p:nvPicPr>
          <p:cNvPr id="34" name="그림 33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0B700740-1E1B-CFE0-104C-18C832C27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855" y="5000874"/>
            <a:ext cx="1432736" cy="1343728"/>
          </a:xfrm>
          <a:prstGeom prst="rect">
            <a:avLst/>
          </a:prstGeom>
        </p:spPr>
      </p:pic>
      <p:pic>
        <p:nvPicPr>
          <p:cNvPr id="36" name="그림 35" descr="클립아트, 만화 영화, 미소, 이모티콘이(가) 표시된 사진&#10;&#10;자동 생성된 설명">
            <a:extLst>
              <a:ext uri="{FF2B5EF4-FFF2-40B4-BE49-F238E27FC236}">
                <a16:creationId xmlns:a16="http://schemas.microsoft.com/office/drawing/2014/main" id="{B1947497-33C3-2E47-8EDB-8D0E59D5AF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05" y="5000874"/>
            <a:ext cx="1432736" cy="1343728"/>
          </a:xfrm>
          <a:prstGeom prst="rect">
            <a:avLst/>
          </a:prstGeom>
        </p:spPr>
      </p:pic>
      <p:sp>
        <p:nvSpPr>
          <p:cNvPr id="39" name="TextBox 4">
            <a:extLst>
              <a:ext uri="{FF2B5EF4-FFF2-40B4-BE49-F238E27FC236}">
                <a16:creationId xmlns:a16="http://schemas.microsoft.com/office/drawing/2014/main" id="{0E268128-4070-CA15-9EC5-0799EDF9982E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2511341" y="5335900"/>
            <a:ext cx="2576259" cy="6174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 marL="0" marR="0" lvl="0" indent="0" algn="ctr" defTabSz="914400" rtl="0" eaLnBrk="1" fontAlgn="auto" latinLnBrk="0" hangingPunct="1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고양이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/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강아지 태그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434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90163B-3BE3-E27B-80B4-F4645384FBE2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게시판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목록 보기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10;p15">
            <a:extLst>
              <a:ext uri="{FF2B5EF4-FFF2-40B4-BE49-F238E27FC236}">
                <a16:creationId xmlns:a16="http://schemas.microsoft.com/office/drawing/2014/main" id="{D22F3AA3-6D44-4F5D-A3E1-1A7D54D473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800" y="3390900"/>
            <a:ext cx="7600251" cy="5417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3864702-FA3F-6EB9-14E6-333C098D90F7}"/>
              </a:ext>
            </a:extLst>
          </p:cNvPr>
          <p:cNvGrpSpPr/>
          <p:nvPr/>
        </p:nvGrpSpPr>
        <p:grpSpPr>
          <a:xfrm>
            <a:off x="4482320" y="7220768"/>
            <a:ext cx="11307939" cy="1533465"/>
            <a:chOff x="5603366" y="4779615"/>
            <a:chExt cx="11307939" cy="15334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473E27-1992-7283-71F6-6219940C4EA4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1067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페이지를 계산에 페이지로 표시합니다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검색 옵션을 선택하여 검색 할 수 있습니다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74D8535-1F18-D3A3-0ECE-03610113173D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5603366" y="5779417"/>
              <a:ext cx="5369434" cy="12333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1ED86F-CD1E-1A15-F079-2F2146871EF8}"/>
                </a:ext>
              </a:extLst>
            </p:cNvPr>
            <p:cNvSpPr/>
            <p:nvPr/>
          </p:nvSpPr>
          <p:spPr>
            <a:xfrm>
              <a:off x="11032598" y="4779615"/>
              <a:ext cx="1899448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페이징</a:t>
              </a:r>
              <a:r>
                <a:rPr lang="en-US" altLang="ko-KR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검색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3FA8C30-30BB-C2CC-C0DF-2C808766442B}"/>
              </a:ext>
            </a:extLst>
          </p:cNvPr>
          <p:cNvGrpSpPr/>
          <p:nvPr/>
        </p:nvGrpSpPr>
        <p:grpSpPr>
          <a:xfrm>
            <a:off x="8478225" y="4734075"/>
            <a:ext cx="8383929" cy="2022018"/>
            <a:chOff x="9599271" y="4779615"/>
            <a:chExt cx="8383929" cy="2022018"/>
          </a:xfrm>
        </p:grpSpPr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5B4FECA-FBFA-EDA9-96B7-E2995869BD6A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78344"/>
              <a:ext cx="7010400" cy="15232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스크롤을 따라 움직이는 플로팅 메뉴 표시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태그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강아지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고양이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별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 많은순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조회수 많은순으로 글 정렬 해줍니다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69B44B6-B34C-9F06-BB2B-4899889EBD65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599271" y="5579583"/>
              <a:ext cx="1373529" cy="460406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821993-F2AB-3E8F-2E84-50948156348F}"/>
                </a:ext>
              </a:extLst>
            </p:cNvPr>
            <p:cNvSpPr/>
            <p:nvPr/>
          </p:nvSpPr>
          <p:spPr>
            <a:xfrm>
              <a:off x="11032598" y="4779615"/>
              <a:ext cx="1899448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플로팅 메뉴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61FF27-F965-7C4A-F88F-F97627AC4164}"/>
              </a:ext>
            </a:extLst>
          </p:cNvPr>
          <p:cNvGrpSpPr/>
          <p:nvPr/>
        </p:nvGrpSpPr>
        <p:grpSpPr>
          <a:xfrm>
            <a:off x="8077200" y="3272456"/>
            <a:ext cx="7713059" cy="2099644"/>
            <a:chOff x="9198246" y="4779615"/>
            <a:chExt cx="7713059" cy="2099644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79FEA81C-CAA7-25E2-2B1F-C7678C937088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78345"/>
              <a:ext cx="5938505" cy="6024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글쓰기 버튼을 사용해 글쓰기 페이지로 이동가능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0CDC73F-8356-2AEE-A92D-C72244B421AB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198246" y="5579584"/>
              <a:ext cx="1774554" cy="1299675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33350-25F3-8611-05DD-98F16DBDDCF0}"/>
                </a:ext>
              </a:extLst>
            </p:cNvPr>
            <p:cNvSpPr/>
            <p:nvPr/>
          </p:nvSpPr>
          <p:spPr>
            <a:xfrm>
              <a:off x="11032598" y="4779615"/>
              <a:ext cx="1899448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글쓰기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023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;p16">
            <a:extLst>
              <a:ext uri="{FF2B5EF4-FFF2-40B4-BE49-F238E27FC236}">
                <a16:creationId xmlns:a16="http://schemas.microsoft.com/office/drawing/2014/main" id="{FFB59DA8-E8A7-2035-143F-70D1275C97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1000" y="2816076"/>
            <a:ext cx="6016174" cy="43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95D428C1-0BB9-D7B4-8996-498D70F539E6}"/>
              </a:ext>
            </a:extLst>
          </p:cNvPr>
          <p:cNvSpPr txBox="1"/>
          <p:nvPr/>
        </p:nvSpPr>
        <p:spPr>
          <a:xfrm>
            <a:off x="3521575" y="7165500"/>
            <a:ext cx="356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Calibri"/>
                <a:sym typeface="Calibri"/>
              </a:rPr>
              <a:t>*관리자 권한일 때</a:t>
            </a:r>
            <a:endParaRPr sz="2000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F3CECE58-9336-3ADD-BDB4-0F9A5733BD86}"/>
              </a:ext>
            </a:extLst>
          </p:cNvPr>
          <p:cNvSpPr txBox="1"/>
          <p:nvPr/>
        </p:nvSpPr>
        <p:spPr>
          <a:xfrm>
            <a:off x="8745600" y="2816076"/>
            <a:ext cx="5732400" cy="2110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/>
              <a:t>관리자 권한을 가진 회원의 경우</a:t>
            </a:r>
            <a:r>
              <a:rPr lang="en-US" altLang="ko-KR"/>
              <a:t>, </a:t>
            </a:r>
            <a:endParaRPr/>
          </a:p>
          <a:p>
            <a:r>
              <a:rPr lang="ko-KR" altLang="en-US"/>
              <a:t>목록의 글 좌측에 각각 체크박스가 표시되고</a:t>
            </a:r>
            <a:r>
              <a:rPr lang="en-US" altLang="ko-KR"/>
              <a:t>, </a:t>
            </a:r>
            <a:r>
              <a:rPr lang="ko-KR" altLang="en-US"/>
              <a:t>목록 우상단과 우하단의 글 삭제 버튼을 통해 체크한 글을 일괄 삭제 가능</a:t>
            </a:r>
            <a:endParaRPr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B6E969-0494-C2C6-C48C-D644A3C219F6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게시판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목록 보기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7" name="Google Shape;121;p16">
            <a:extLst>
              <a:ext uri="{FF2B5EF4-FFF2-40B4-BE49-F238E27FC236}">
                <a16:creationId xmlns:a16="http://schemas.microsoft.com/office/drawing/2014/main" id="{2EF25427-AC29-3771-96F4-BC53CE1BAF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015" y="5528185"/>
            <a:ext cx="5123327" cy="36152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8;p16">
            <a:extLst>
              <a:ext uri="{FF2B5EF4-FFF2-40B4-BE49-F238E27FC236}">
                <a16:creationId xmlns:a16="http://schemas.microsoft.com/office/drawing/2014/main" id="{A3820E13-6C2E-8871-5F4D-22A1B2DBCBCC}"/>
              </a:ext>
            </a:extLst>
          </p:cNvPr>
          <p:cNvSpPr txBox="1"/>
          <p:nvPr/>
        </p:nvSpPr>
        <p:spPr>
          <a:xfrm>
            <a:off x="11848026" y="9033923"/>
            <a:ext cx="3915306" cy="7395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>
            <a:defPPr>
              <a:defRPr lang="en-US"/>
            </a:defPPr>
            <a:lvl1pPr marR="0" lvl="0" indent="0" algn="ctr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/>
              <a:t>게시글 없을 때 대체 이미지 표시</a:t>
            </a:r>
            <a:endParaRPr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1114AD6-414F-51C4-FD08-3994EC0F71B7}"/>
              </a:ext>
            </a:extLst>
          </p:cNvPr>
          <p:cNvSpPr/>
          <p:nvPr/>
        </p:nvSpPr>
        <p:spPr>
          <a:xfrm>
            <a:off x="444874" y="3695700"/>
            <a:ext cx="3365126" cy="532938"/>
          </a:xfrm>
          <a:prstGeom prst="triangle">
            <a:avLst>
              <a:gd name="adj" fmla="val 6432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D5E1E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0A6324-B8C5-2491-F1BA-C90F6915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8" y="4295542"/>
            <a:ext cx="3246252" cy="2978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373AE8D-8169-0016-500D-0617066195BD}"/>
              </a:ext>
            </a:extLst>
          </p:cNvPr>
          <p:cNvCxnSpPr>
            <a:cxnSpLocks/>
            <a:stCxn id="5" idx="1"/>
            <a:endCxn id="30" idx="7"/>
          </p:cNvCxnSpPr>
          <p:nvPr/>
        </p:nvCxnSpPr>
        <p:spPr>
          <a:xfrm flipH="1">
            <a:off x="1230163" y="3871085"/>
            <a:ext cx="7515437" cy="2354380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F806D67-27AA-0C43-E3FC-AC0FB486C866}"/>
              </a:ext>
            </a:extLst>
          </p:cNvPr>
          <p:cNvSpPr/>
          <p:nvPr/>
        </p:nvSpPr>
        <p:spPr>
          <a:xfrm>
            <a:off x="697649" y="6134100"/>
            <a:ext cx="623879" cy="62387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20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CF6721-B1F1-E60E-709E-1405D14CFD05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게시판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자랑 게시판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31;p17">
            <a:extLst>
              <a:ext uri="{FF2B5EF4-FFF2-40B4-BE49-F238E27FC236}">
                <a16:creationId xmlns:a16="http://schemas.microsoft.com/office/drawing/2014/main" id="{D4A909E2-32B6-5ADE-EEFC-F51BFAB957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725" y="3009900"/>
            <a:ext cx="8603025" cy="620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130;p17">
            <a:extLst>
              <a:ext uri="{FF2B5EF4-FFF2-40B4-BE49-F238E27FC236}">
                <a16:creationId xmlns:a16="http://schemas.microsoft.com/office/drawing/2014/main" id="{25D3C1D6-4940-F994-B749-5700A6F06BFA}"/>
              </a:ext>
            </a:extLst>
          </p:cNvPr>
          <p:cNvSpPr txBox="1"/>
          <p:nvPr/>
        </p:nvSpPr>
        <p:spPr>
          <a:xfrm>
            <a:off x="10058400" y="3048235"/>
            <a:ext cx="6237300" cy="3089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endParaRPr/>
          </a:p>
          <a:p>
            <a:r>
              <a:rPr lang="ko-KR" altLang="en-US"/>
              <a:t>자랑게시판은 페이징 처리를 통해 글 </a:t>
            </a:r>
            <a:r>
              <a:rPr lang="en-US" altLang="ko-KR"/>
              <a:t>5</a:t>
            </a:r>
            <a:r>
              <a:rPr lang="ko-KR" altLang="en-US"/>
              <a:t>개씩 표시</a:t>
            </a:r>
            <a:endParaRPr/>
          </a:p>
          <a:p>
            <a:endParaRPr/>
          </a:p>
          <a:p>
            <a:r>
              <a:rPr lang="ko-KR" altLang="en-US"/>
              <a:t>글에 등록된 사진이 있을 경우 가장 좌측에 썸네일을 표시하고</a:t>
            </a:r>
            <a:r>
              <a:rPr lang="en-US" altLang="ko-KR"/>
              <a:t>, </a:t>
            </a:r>
            <a:r>
              <a:rPr lang="ko-KR" altLang="en-US"/>
              <a:t>없을 경우 기본 이미지를 표시</a:t>
            </a:r>
            <a:endParaRPr/>
          </a:p>
          <a:p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3010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8;p18">
            <a:extLst>
              <a:ext uri="{FF2B5EF4-FFF2-40B4-BE49-F238E27FC236}">
                <a16:creationId xmlns:a16="http://schemas.microsoft.com/office/drawing/2014/main" id="{C1145B8C-1200-07EF-DB29-516AA4D8F1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600" y="2400301"/>
            <a:ext cx="5257800" cy="396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137;p18">
            <a:extLst>
              <a:ext uri="{FF2B5EF4-FFF2-40B4-BE49-F238E27FC236}">
                <a16:creationId xmlns:a16="http://schemas.microsoft.com/office/drawing/2014/main" id="{58A4AB6F-AE18-BD67-2142-46990E6E89E5}"/>
              </a:ext>
            </a:extLst>
          </p:cNvPr>
          <p:cNvSpPr txBox="1"/>
          <p:nvPr/>
        </p:nvSpPr>
        <p:spPr>
          <a:xfrm>
            <a:off x="6477000" y="2333891"/>
            <a:ext cx="9902000" cy="2504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/>
              <a:t>게시물의 답변자를 수의사로 선택한 경우</a:t>
            </a:r>
            <a:r>
              <a:rPr lang="en-US" altLang="ko-KR"/>
              <a:t>, </a:t>
            </a:r>
            <a:r>
              <a:rPr lang="ko-KR" altLang="en-US"/>
              <a:t>좌측에 수의사 아이콘으로 표시</a:t>
            </a:r>
            <a:endParaRPr/>
          </a:p>
          <a:p>
            <a:r>
              <a:rPr lang="ko-KR" altLang="en-US"/>
              <a:t>작성자가 게시물을 답변완료 상태로 변경 할 경우</a:t>
            </a:r>
            <a:r>
              <a:rPr lang="en-US" altLang="ko-KR"/>
              <a:t> </a:t>
            </a:r>
            <a:r>
              <a:rPr lang="ko-KR" altLang="en-US"/>
              <a:t>답변완료 아이콘으로 표시</a:t>
            </a:r>
            <a:endParaRPr/>
          </a:p>
          <a:p>
            <a:endParaRPr/>
          </a:p>
          <a:p>
            <a:r>
              <a:rPr lang="ko-KR" altLang="en-US"/>
              <a:t>비밀글은 작성자</a:t>
            </a:r>
            <a:r>
              <a:rPr lang="en-US" altLang="ko-KR"/>
              <a:t>, </a:t>
            </a:r>
            <a:r>
              <a:rPr lang="ko-KR" altLang="en-US"/>
              <a:t>수의사</a:t>
            </a:r>
            <a:r>
              <a:rPr lang="en-US" altLang="ko-KR"/>
              <a:t>, </a:t>
            </a:r>
            <a:r>
              <a:rPr lang="ko-KR" altLang="en-US"/>
              <a:t>관리자만 열람 가능</a:t>
            </a:r>
            <a:endParaRPr/>
          </a:p>
          <a:p>
            <a:r>
              <a:rPr lang="ko-KR" altLang="en-US"/>
              <a:t>비밀글 열람 권한이 없는 경우 </a:t>
            </a:r>
            <a:r>
              <a:rPr lang="en-US" altLang="ko-KR"/>
              <a:t>'</a:t>
            </a:r>
            <a:r>
              <a:rPr lang="ko-KR" altLang="en-US"/>
              <a:t>비밀글입니다</a:t>
            </a:r>
            <a:r>
              <a:rPr lang="en-US" altLang="ko-KR"/>
              <a:t>'</a:t>
            </a:r>
            <a:r>
              <a:rPr lang="ko-KR" altLang="en-US"/>
              <a:t>라는 문구만 표시</a:t>
            </a:r>
            <a:endParaRPr>
              <a:sym typeface="Calibri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5DBEE2-4CCC-9E19-7FDF-B22A495D7141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게시판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QnA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 게시판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5" name="Google Shape;140;p18">
            <a:extLst>
              <a:ext uri="{FF2B5EF4-FFF2-40B4-BE49-F238E27FC236}">
                <a16:creationId xmlns:a16="http://schemas.microsoft.com/office/drawing/2014/main" id="{F482E6E6-44AD-37D5-0CC9-859EBE64F3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0" y="5408646"/>
            <a:ext cx="6514627" cy="4078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139;p18">
            <a:extLst>
              <a:ext uri="{FF2B5EF4-FFF2-40B4-BE49-F238E27FC236}">
                <a16:creationId xmlns:a16="http://schemas.microsoft.com/office/drawing/2014/main" id="{DBE9DA37-89F6-1986-5979-CD069A3FD227}"/>
              </a:ext>
            </a:extLst>
          </p:cNvPr>
          <p:cNvSpPr txBox="1"/>
          <p:nvPr/>
        </p:nvSpPr>
        <p:spPr>
          <a:xfrm>
            <a:off x="3619500" y="8331199"/>
            <a:ext cx="6329700" cy="1118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en-US" altLang="ko-KR"/>
              <a:t>QnA </a:t>
            </a:r>
            <a:r>
              <a:rPr lang="ko-KR" altLang="en-US"/>
              <a:t>게시판의 비밀글 열람 권한이 있는 경우</a:t>
            </a:r>
            <a:r>
              <a:rPr lang="en-US" altLang="ko-KR"/>
              <a:t>,</a:t>
            </a:r>
          </a:p>
          <a:p>
            <a:r>
              <a:rPr lang="ko-KR" altLang="en-US"/>
              <a:t>글 제목 옆에 비밀글 아이콘이 표시된다</a:t>
            </a:r>
            <a:r>
              <a:rPr lang="en-US" altLang="ko-KR"/>
              <a:t>.</a:t>
            </a:r>
            <a:endParaRPr>
              <a:sym typeface="Calibri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17282C3-5C06-D222-4761-22177D33D541}"/>
              </a:ext>
            </a:extLst>
          </p:cNvPr>
          <p:cNvSpPr/>
          <p:nvPr/>
        </p:nvSpPr>
        <p:spPr>
          <a:xfrm>
            <a:off x="398846" y="3238500"/>
            <a:ext cx="4005514" cy="797233"/>
          </a:xfrm>
          <a:prstGeom prst="triangle">
            <a:avLst>
              <a:gd name="adj" fmla="val 27286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D5E1E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FE6E02-3C78-945E-36C4-134641B951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37"/>
          <a:stretch/>
        </p:blipFill>
        <p:spPr>
          <a:xfrm>
            <a:off x="506830" y="4058593"/>
            <a:ext cx="3853113" cy="1752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77AF6C-ED9D-E2E3-5B06-A21FAD2B1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28" y="7239963"/>
            <a:ext cx="3834360" cy="2122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5A091BBA-79BC-E819-5E83-CFDD26499502}"/>
              </a:ext>
            </a:extLst>
          </p:cNvPr>
          <p:cNvSpPr/>
          <p:nvPr/>
        </p:nvSpPr>
        <p:spPr>
          <a:xfrm>
            <a:off x="11049001" y="6219371"/>
            <a:ext cx="3877187" cy="981529"/>
          </a:xfrm>
          <a:prstGeom prst="triangle">
            <a:avLst>
              <a:gd name="adj" fmla="val 14177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D5E1E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94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95FE7A6-5092-1DE1-257F-2EA0F12CC074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글쓰기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50;p19">
            <a:extLst>
              <a:ext uri="{FF2B5EF4-FFF2-40B4-BE49-F238E27FC236}">
                <a16:creationId xmlns:a16="http://schemas.microsoft.com/office/drawing/2014/main" id="{54D7207F-0FBF-3F06-7C4C-F848D73966F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800" y="2705100"/>
            <a:ext cx="7834374" cy="6843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149;p19">
            <a:extLst>
              <a:ext uri="{FF2B5EF4-FFF2-40B4-BE49-F238E27FC236}">
                <a16:creationId xmlns:a16="http://schemas.microsoft.com/office/drawing/2014/main" id="{32B7539D-C7D9-CF90-D48C-0AF3B4C3D513}"/>
              </a:ext>
            </a:extLst>
          </p:cNvPr>
          <p:cNvSpPr txBox="1"/>
          <p:nvPr/>
        </p:nvSpPr>
        <p:spPr>
          <a:xfrm>
            <a:off x="9906000" y="3190870"/>
            <a:ext cx="7467600" cy="5753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/>
              <a:t>게시판 종류</a:t>
            </a:r>
            <a:r>
              <a:rPr lang="en-US" altLang="ko-KR"/>
              <a:t>(</a:t>
            </a:r>
            <a:r>
              <a:rPr lang="ko-KR" altLang="en-US"/>
              <a:t>자랑게시판</a:t>
            </a:r>
            <a:r>
              <a:rPr lang="en-US" altLang="ko-KR"/>
              <a:t>, </a:t>
            </a:r>
            <a:r>
              <a:rPr lang="ko-KR" altLang="en-US"/>
              <a:t>자유게시판</a:t>
            </a:r>
            <a:r>
              <a:rPr lang="en-US" altLang="ko-KR"/>
              <a:t>, </a:t>
            </a:r>
            <a:r>
              <a:rPr lang="ko-KR" altLang="en-US"/>
              <a:t>정보게시판</a:t>
            </a:r>
            <a:r>
              <a:rPr lang="en-US" altLang="ko-KR"/>
              <a:t>), </a:t>
            </a:r>
          </a:p>
          <a:p>
            <a:r>
              <a:rPr lang="ko-KR" altLang="en-US"/>
              <a:t>태그</a:t>
            </a:r>
            <a:r>
              <a:rPr lang="en-US" altLang="ko-KR"/>
              <a:t>(</a:t>
            </a:r>
            <a:r>
              <a:rPr lang="ko-KR" altLang="en-US"/>
              <a:t>전체</a:t>
            </a:r>
            <a:r>
              <a:rPr lang="en-US" altLang="ko-KR"/>
              <a:t>, </a:t>
            </a:r>
            <a:r>
              <a:rPr lang="ko-KR" altLang="en-US"/>
              <a:t>강아지</a:t>
            </a:r>
            <a:r>
              <a:rPr lang="en-US" altLang="ko-KR"/>
              <a:t>, </a:t>
            </a:r>
            <a:r>
              <a:rPr lang="ko-KR" altLang="en-US"/>
              <a:t>고양이</a:t>
            </a:r>
            <a:r>
              <a:rPr lang="en-US" altLang="ko-KR"/>
              <a:t>), </a:t>
            </a:r>
            <a:r>
              <a:rPr lang="ko-KR" altLang="en-US"/>
              <a:t>글 제목 작성 순으로 표시</a:t>
            </a:r>
            <a:endParaRPr/>
          </a:p>
          <a:p>
            <a:endParaRPr/>
          </a:p>
          <a:p>
            <a:r>
              <a:rPr lang="en-US" altLang="ko-KR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Summernote</a:t>
            </a:r>
            <a:r>
              <a:rPr lang="ko-KR" altLang="en-US"/>
              <a:t>를 사용하여 글쓰기폼을 추가함</a:t>
            </a:r>
            <a:endParaRPr lang="en-US" altLang="ko-KR"/>
          </a:p>
          <a:p>
            <a:r>
              <a:rPr lang="ko-KR" altLang="en-US"/>
              <a:t>사진</a:t>
            </a:r>
            <a:r>
              <a:rPr lang="en-US" altLang="ko-KR"/>
              <a:t>/</a:t>
            </a:r>
            <a:r>
              <a:rPr lang="ko-KR" altLang="en-US"/>
              <a:t>동영상 첨부</a:t>
            </a:r>
            <a:r>
              <a:rPr lang="en-US" altLang="ko-KR"/>
              <a:t>, </a:t>
            </a:r>
            <a:r>
              <a:rPr lang="ko-KR" altLang="en-US"/>
              <a:t>글꼴</a:t>
            </a:r>
            <a:r>
              <a:rPr lang="en-US" altLang="ko-KR"/>
              <a:t>, </a:t>
            </a:r>
            <a:r>
              <a:rPr lang="ko-KR" altLang="en-US"/>
              <a:t>색상 등 다양한 기능 사용 가능</a:t>
            </a:r>
            <a:endParaRPr/>
          </a:p>
          <a:p>
            <a:endParaRPr/>
          </a:p>
          <a:p>
            <a:r>
              <a:rPr lang="ko-KR" altLang="en-US"/>
              <a:t>하단에 </a:t>
            </a:r>
            <a:r>
              <a:rPr lang="ko-KR" altLang="en-US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등록 버튼</a:t>
            </a:r>
            <a:r>
              <a:rPr lang="ko-KR" altLang="en-US"/>
              <a:t>을 클릭 시 게시판에 글을 등록 후 해당 글 상세 페이지로 이동</a:t>
            </a:r>
            <a:endParaRPr/>
          </a:p>
          <a:p>
            <a:r>
              <a:rPr lang="ko-KR" altLang="en-US"/>
              <a:t>하단에 </a:t>
            </a:r>
            <a:r>
              <a:rPr lang="ko-KR" altLang="en-US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취소 버튼</a:t>
            </a:r>
            <a:r>
              <a:rPr lang="ko-KR" altLang="en-US"/>
              <a:t>을 클릭 시 해당 게시판 목록으로 이동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173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47800" y="4000500"/>
            <a:ext cx="85090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altLang="en-US" sz="16600" b="0" i="0" u="none" strike="noStrike" spc="-900">
                <a:solidFill>
                  <a:srgbClr val="5EBC88"/>
                </a:solidFill>
                <a:ea typeface="S-Core Dream 7 ExtraBold"/>
              </a:rPr>
              <a:t>팀원 소개</a:t>
            </a:r>
            <a:endParaRPr lang="ko-KR" sz="16600" b="0" i="0" u="none" strike="noStrike" spc="-900">
              <a:solidFill>
                <a:srgbClr val="5EBC88"/>
              </a:solidFill>
              <a:ea typeface="S-Core Dream 7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14224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01800" y="31496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8570"/>
              </a:lnSpc>
            </a:pPr>
            <a:r>
              <a:rPr lang="en-US" sz="4800" b="0" i="0" u="none" strike="noStrike" spc="-200">
                <a:solidFill>
                  <a:srgbClr val="5EBC88"/>
                </a:solidFill>
                <a:latin typeface="S-Core Dream 6 Bold"/>
              </a:rPr>
              <a:t>CHAPTER. 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651000"/>
            <a:ext cx="2514600" cy="251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82400" y="1765300"/>
            <a:ext cx="18923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en-US" sz="10100" b="0" i="0" u="none" strike="noStrike" spc="-500">
                <a:solidFill>
                  <a:srgbClr val="FDF8F2"/>
                </a:solidFill>
                <a:latin typeface="S-Core Dream 6 Bold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C953C8-AC0A-852F-D767-9595F74F8793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글쓰기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- QnA</a:t>
            </a:r>
          </a:p>
        </p:txBody>
      </p:sp>
      <p:pic>
        <p:nvPicPr>
          <p:cNvPr id="3" name="Google Shape;159;p20">
            <a:extLst>
              <a:ext uri="{FF2B5EF4-FFF2-40B4-BE49-F238E27FC236}">
                <a16:creationId xmlns:a16="http://schemas.microsoft.com/office/drawing/2014/main" id="{4927A0A6-7396-67DB-6E85-3FCBF00D6D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0200" y="2716306"/>
            <a:ext cx="7756737" cy="672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7AB0E6A-DA87-68E0-00E8-8798D4C262C7}"/>
              </a:ext>
            </a:extLst>
          </p:cNvPr>
          <p:cNvGrpSpPr/>
          <p:nvPr/>
        </p:nvGrpSpPr>
        <p:grpSpPr>
          <a:xfrm>
            <a:off x="3478624" y="4067720"/>
            <a:ext cx="13921551" cy="4016973"/>
            <a:chOff x="4061649" y="3030630"/>
            <a:chExt cx="13921551" cy="4016973"/>
          </a:xfrm>
        </p:grpSpPr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2498BAA-EE3D-9D9C-A799-F433D4EDE0B3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78344"/>
              <a:ext cx="7010400" cy="17692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태그 선택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강아지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고양이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 </a:t>
              </a:r>
              <a:b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</a:b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답변자선택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전체회원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수의사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endPara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비밀글여부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전체공개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비밀글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을 선택할 수 있음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6E7E195-9813-91A5-4850-4A773A3D999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4061649" y="3030630"/>
              <a:ext cx="6911151" cy="3132344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6027AC-BD4F-79E7-8275-FBF9B8438073}"/>
                </a:ext>
              </a:extLst>
            </p:cNvPr>
            <p:cNvSpPr/>
            <p:nvPr/>
          </p:nvSpPr>
          <p:spPr>
            <a:xfrm>
              <a:off x="10995849" y="4779615"/>
              <a:ext cx="1899448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선택 메뉴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9CD220-F315-607A-0170-A7C50B048F84}"/>
              </a:ext>
            </a:extLst>
          </p:cNvPr>
          <p:cNvGrpSpPr/>
          <p:nvPr/>
        </p:nvGrpSpPr>
        <p:grpSpPr>
          <a:xfrm>
            <a:off x="6934200" y="3324055"/>
            <a:ext cx="9402939" cy="1101207"/>
            <a:chOff x="7508366" y="4779615"/>
            <a:chExt cx="9402939" cy="110120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CE8D421-D1C8-CF19-3C5C-88E525ECDFA0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78345"/>
              <a:ext cx="5938505" cy="6024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QnA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게시판 설명 부분을 따로 표시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DB0EE3A-E058-B166-EE79-D5D69E15374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7508366" y="4951045"/>
              <a:ext cx="3464434" cy="628539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8BA01C-326C-461F-A441-AFF1C5766EA5}"/>
                </a:ext>
              </a:extLst>
            </p:cNvPr>
            <p:cNvSpPr/>
            <p:nvPr/>
          </p:nvSpPr>
          <p:spPr>
            <a:xfrm>
              <a:off x="11013566" y="4779615"/>
              <a:ext cx="1899448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설명란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829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5F37A4-DC4E-1A34-3079-CF910E57693F}"/>
              </a:ext>
            </a:extLst>
          </p:cNvPr>
          <p:cNvSpPr/>
          <p:nvPr/>
        </p:nvSpPr>
        <p:spPr>
          <a:xfrm>
            <a:off x="8305800" y="1037887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 상세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CAC90D-2AFE-96F8-9573-FFEA4655A87C}"/>
              </a:ext>
            </a:extLst>
          </p:cNvPr>
          <p:cNvGrpSpPr/>
          <p:nvPr/>
        </p:nvGrpSpPr>
        <p:grpSpPr>
          <a:xfrm>
            <a:off x="844550" y="723900"/>
            <a:ext cx="6781800" cy="15181984"/>
            <a:chOff x="838200" y="723900"/>
            <a:chExt cx="6781800" cy="151819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6B0292-0E3F-703C-857C-85287D3DA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723900"/>
              <a:ext cx="6781800" cy="151819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01C3D8-75F5-72C6-6246-F016F2317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2935" y="8314892"/>
              <a:ext cx="990898" cy="342833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9DA5B1-7A7C-6E76-8E8E-B972F9B3931C}"/>
              </a:ext>
            </a:extLst>
          </p:cNvPr>
          <p:cNvGrpSpPr/>
          <p:nvPr/>
        </p:nvGrpSpPr>
        <p:grpSpPr>
          <a:xfrm>
            <a:off x="1524000" y="6470266"/>
            <a:ext cx="15378584" cy="2025981"/>
            <a:chOff x="1524000" y="2534231"/>
            <a:chExt cx="15378584" cy="2025981"/>
          </a:xfrm>
        </p:grpSpPr>
        <p:sp>
          <p:nvSpPr>
            <p:cNvPr id="28" name="Google Shape;167;p21">
              <a:extLst>
                <a:ext uri="{FF2B5EF4-FFF2-40B4-BE49-F238E27FC236}">
                  <a16:creationId xmlns:a16="http://schemas.microsoft.com/office/drawing/2014/main" id="{D59B503D-33CF-36D9-F1C6-CB11948B6BD6}"/>
                </a:ext>
              </a:extLst>
            </p:cNvPr>
            <p:cNvSpPr txBox="1"/>
            <p:nvPr/>
          </p:nvSpPr>
          <p:spPr>
            <a:xfrm>
              <a:off x="8672984" y="2927901"/>
              <a:ext cx="8229600" cy="1450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</a:lstStyle>
            <a:p>
              <a:r>
                <a:rPr lang="ko-KR" altLang="en-US"/>
                <a:t>좌측 목록 버튼으로 해당 게시판 목록으로 이동</a:t>
              </a:r>
              <a:endParaRPr lang="en-US" altLang="ko-KR"/>
            </a:p>
            <a:p>
              <a:r>
                <a:rPr lang="ko-KR" altLang="en-US"/>
                <a:t>우측</a:t>
              </a:r>
              <a:r>
                <a:rPr lang="en-US" altLang="ko-KR"/>
                <a:t> </a:t>
              </a:r>
              <a:r>
                <a:rPr lang="ko-KR" altLang="en-US"/>
                <a:t>수정버튼</a:t>
              </a:r>
              <a:r>
                <a:rPr lang="en-US" altLang="ko-KR"/>
                <a:t>(</a:t>
              </a:r>
              <a:r>
                <a:rPr lang="ko-KR" altLang="en-US"/>
                <a:t>해당 글 작성자에게 표시</a:t>
              </a:r>
              <a:r>
                <a:rPr lang="en-US" altLang="ko-KR"/>
                <a:t>), </a:t>
              </a:r>
              <a:r>
                <a:rPr lang="ko-KR" altLang="en-US"/>
                <a:t>삭제버튼 표시</a:t>
              </a:r>
              <a:endParaRPr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FCC2A1-915D-7DB8-2A54-ECCDF7836B84}"/>
                </a:ext>
              </a:extLst>
            </p:cNvPr>
            <p:cNvSpPr/>
            <p:nvPr/>
          </p:nvSpPr>
          <p:spPr>
            <a:xfrm>
              <a:off x="8685684" y="2534231"/>
              <a:ext cx="1760220" cy="373944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게시글 하단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25D6D17-F029-B39F-482E-2B9241224420}"/>
                </a:ext>
              </a:extLst>
            </p:cNvPr>
            <p:cNvCxnSpPr>
              <a:cxnSpLocks/>
              <a:stCxn id="28" idx="1"/>
              <a:endCxn id="38" idx="0"/>
            </p:cNvCxnSpPr>
            <p:nvPr/>
          </p:nvCxnSpPr>
          <p:spPr>
            <a:xfrm flipH="1">
              <a:off x="6164734" y="3653379"/>
              <a:ext cx="2508250" cy="725478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A9DC3C8-AEE2-78AD-F321-C4251C650E5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1524000" y="3653379"/>
              <a:ext cx="7148984" cy="906833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985964-2A01-AA46-DAC1-1F622F8BDDEF}"/>
              </a:ext>
            </a:extLst>
          </p:cNvPr>
          <p:cNvGrpSpPr/>
          <p:nvPr/>
        </p:nvGrpSpPr>
        <p:grpSpPr>
          <a:xfrm>
            <a:off x="3352800" y="1482797"/>
            <a:ext cx="13549784" cy="3060953"/>
            <a:chOff x="3352800" y="1482797"/>
            <a:chExt cx="13549784" cy="30609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BE90C7-465B-837D-32B0-1EE85DF41770}"/>
                </a:ext>
              </a:extLst>
            </p:cNvPr>
            <p:cNvSpPr/>
            <p:nvPr/>
          </p:nvSpPr>
          <p:spPr>
            <a:xfrm>
              <a:off x="8685684" y="2534231"/>
              <a:ext cx="1760220" cy="373944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게시글 상단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E6C4A-9AFF-9F41-5269-227522995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2800" y="1482797"/>
              <a:ext cx="5360516" cy="230046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Google Shape;167;p21">
              <a:extLst>
                <a:ext uri="{FF2B5EF4-FFF2-40B4-BE49-F238E27FC236}">
                  <a16:creationId xmlns:a16="http://schemas.microsoft.com/office/drawing/2014/main" id="{D47F6D72-F81F-9380-533B-596D22D3F1DB}"/>
                </a:ext>
              </a:extLst>
            </p:cNvPr>
            <p:cNvSpPr txBox="1"/>
            <p:nvPr/>
          </p:nvSpPr>
          <p:spPr>
            <a:xfrm>
              <a:off x="8672984" y="2927901"/>
              <a:ext cx="8229600" cy="16158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</a:lstStyle>
            <a:p>
              <a:r>
                <a:rPr lang="ko-KR" altLang="en-US"/>
                <a:t>게시판 종류 표시</a:t>
              </a:r>
              <a:r>
                <a:rPr lang="en-US" altLang="ko-KR"/>
                <a:t>, </a:t>
              </a:r>
              <a:r>
                <a:rPr lang="ko-KR" altLang="en-US"/>
                <a:t>태그</a:t>
              </a:r>
              <a:r>
                <a:rPr lang="en-US" altLang="ko-KR"/>
                <a:t>, </a:t>
              </a:r>
              <a:r>
                <a:rPr lang="ko-KR" altLang="en-US"/>
                <a:t>글 제목</a:t>
              </a:r>
              <a:r>
                <a:rPr lang="en-US" altLang="ko-KR"/>
                <a:t>, </a:t>
              </a:r>
              <a:r>
                <a:rPr lang="ko-KR" altLang="en-US"/>
                <a:t>작성자</a:t>
              </a:r>
              <a:r>
                <a:rPr lang="en-US" altLang="ko-KR"/>
                <a:t>(</a:t>
              </a:r>
              <a:r>
                <a:rPr lang="ko-KR" altLang="en-US"/>
                <a:t>닉네임</a:t>
              </a:r>
              <a:r>
                <a:rPr lang="en-US" altLang="ko-KR"/>
                <a:t>, </a:t>
              </a:r>
              <a:r>
                <a:rPr lang="ko-KR" altLang="en-US"/>
                <a:t>등급</a:t>
              </a:r>
              <a:r>
                <a:rPr lang="en-US" altLang="ko-KR"/>
                <a:t>), </a:t>
              </a:r>
              <a:r>
                <a:rPr lang="ko-KR" altLang="en-US"/>
                <a:t>작성일</a:t>
              </a:r>
              <a:r>
                <a:rPr lang="en-US" altLang="ko-KR"/>
                <a:t>, </a:t>
              </a:r>
              <a:r>
                <a:rPr lang="ko-KR" altLang="en-US"/>
                <a:t>작성시간</a:t>
              </a:r>
              <a:r>
                <a:rPr lang="en-US" altLang="ko-KR"/>
                <a:t>, </a:t>
              </a:r>
              <a:r>
                <a:rPr lang="ko-KR" altLang="en-US"/>
                <a:t>조회수</a:t>
              </a:r>
              <a:r>
                <a:rPr lang="en-US" altLang="ko-KR"/>
                <a:t>, </a:t>
              </a:r>
              <a:r>
                <a:rPr lang="ko-KR" altLang="en-US"/>
                <a:t>좋아요 수</a:t>
              </a:r>
              <a:r>
                <a:rPr lang="en-US" altLang="ko-KR"/>
                <a:t>, </a:t>
              </a:r>
              <a:r>
                <a:rPr lang="ko-KR" altLang="en-US"/>
                <a:t>댓글 수를 표시</a:t>
              </a:r>
              <a:endParaRPr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5B281AC-5CE6-97AD-CB87-C69C12C132A4}"/>
              </a:ext>
            </a:extLst>
          </p:cNvPr>
          <p:cNvGrpSpPr/>
          <p:nvPr/>
        </p:nvGrpSpPr>
        <p:grpSpPr>
          <a:xfrm>
            <a:off x="4267200" y="3371505"/>
            <a:ext cx="12661900" cy="4957996"/>
            <a:chOff x="4267200" y="3371505"/>
            <a:chExt cx="12661900" cy="49579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F4D717C-A9DE-BC07-73C5-CC6BA0B9242A}"/>
                </a:ext>
              </a:extLst>
            </p:cNvPr>
            <p:cNvGrpSpPr/>
            <p:nvPr/>
          </p:nvGrpSpPr>
          <p:grpSpPr>
            <a:xfrm>
              <a:off x="4267200" y="3764573"/>
              <a:ext cx="12661900" cy="4564928"/>
              <a:chOff x="4267200" y="5844596"/>
              <a:chExt cx="12661900" cy="4564928"/>
            </a:xfrm>
          </p:grpSpPr>
          <p:sp>
            <p:nvSpPr>
              <p:cNvPr id="6" name="Google Shape;209;p25">
                <a:extLst>
                  <a:ext uri="{FF2B5EF4-FFF2-40B4-BE49-F238E27FC236}">
                    <a16:creationId xmlns:a16="http://schemas.microsoft.com/office/drawing/2014/main" id="{4E71A750-ED47-389E-2C64-8C2857B842B3}"/>
                  </a:ext>
                </a:extLst>
              </p:cNvPr>
              <p:cNvSpPr txBox="1"/>
              <p:nvPr/>
            </p:nvSpPr>
            <p:spPr>
              <a:xfrm>
                <a:off x="8686800" y="9304965"/>
                <a:ext cx="8229600" cy="8888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vert="horz" wrap="square" lIns="108000" tIns="0" rIns="0" bIns="0" numCol="1" spcCol="215900" anchor="ctr"/>
              <a:lstStyle>
                <a:defPPr>
                  <a:defRPr lang="en-US"/>
                </a:defPPr>
                <a:lvl1pPr marR="0" lvl="0" indent="0" fontAlgn="auto">
                  <a:lnSpc>
                    <a:spcPct val="14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-Core Dream 5 Medium" panose="020B0503030302020204" pitchFamily="34" charset="-127"/>
                    <a:ea typeface="S-Core Dream 5 Medium" panose="020B0503030302020204" pitchFamily="34" charset="-127"/>
                  </a:defRPr>
                </a:lvl1pPr>
              </a:lstStyle>
              <a:p>
                <a:pPr algn="ctr"/>
                <a:r>
                  <a:rPr lang="ko-KR" altLang="en-US"/>
                  <a:t>하단에 글쓰기 버튼을 통해 해당 게시판의 글쓰기 페이지로 이동</a:t>
                </a: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1AF3C651-B94C-07E0-E2DF-31BBAACCC4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67200" y="6431786"/>
                <a:ext cx="4419600" cy="1341867"/>
              </a:xfrm>
              <a:prstGeom prst="line">
                <a:avLst/>
              </a:prstGeom>
              <a:solidFill>
                <a:srgbClr val="F79646"/>
              </a:solidFill>
              <a:ln w="127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7795684-D092-1A8B-75D3-F82DDA2B6E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800" y="9762112"/>
                <a:ext cx="2298700" cy="647412"/>
              </a:xfrm>
              <a:prstGeom prst="line">
                <a:avLst/>
              </a:prstGeom>
              <a:solidFill>
                <a:srgbClr val="F79646"/>
              </a:solidFill>
              <a:ln w="127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" name="Google Shape;209;p25">
                <a:extLst>
                  <a:ext uri="{FF2B5EF4-FFF2-40B4-BE49-F238E27FC236}">
                    <a16:creationId xmlns:a16="http://schemas.microsoft.com/office/drawing/2014/main" id="{626970B7-725F-C0A0-80B4-E9163BF8C528}"/>
                  </a:ext>
                </a:extLst>
              </p:cNvPr>
              <p:cNvSpPr txBox="1"/>
              <p:nvPr/>
            </p:nvSpPr>
            <p:spPr>
              <a:xfrm>
                <a:off x="8699500" y="5844596"/>
                <a:ext cx="8229600" cy="11743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vert="horz" wrap="square" lIns="108000" tIns="0" rIns="0" bIns="0" numCol="1" spcCol="215900" anchor="ctr"/>
              <a:lstStyle>
                <a:defPPr>
                  <a:defRPr lang="en-US"/>
                </a:defPPr>
                <a:lvl1pPr marR="0" lvl="0" indent="0" fontAlgn="auto">
                  <a:lnSpc>
                    <a:spcPct val="14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-Core Dream 5 Medium" panose="020B0503030302020204" pitchFamily="34" charset="-127"/>
                    <a:ea typeface="S-Core Dream 5 Medium" panose="020B0503030302020204" pitchFamily="34" charset="-127"/>
                  </a:defRPr>
                </a:lvl1pPr>
              </a:lstStyle>
              <a:p>
                <a:pPr lvl="0" algn="ctr"/>
                <a:r>
                  <a:rPr lang="ko-KR" altLang="en-US">
                    <a:solidFill>
                      <a:schemeClr val="dk1"/>
                    </a:solidFill>
                  </a:rPr>
                  <a:t>페이지 하단에 해당 글의 게시판 목록을 동일하게 표시</a:t>
                </a:r>
              </a:p>
              <a:p>
                <a:pPr lvl="0" algn="ctr"/>
                <a:r>
                  <a:rPr lang="ko-KR" altLang="en-US">
                    <a:solidFill>
                      <a:schemeClr val="dk1"/>
                    </a:solidFill>
                  </a:rPr>
                  <a:t>페이징 처리를 하여 목록 하단에 페이징 버튼을 표시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364787-5ECB-FC07-D98A-85AC6915B4F5}"/>
                </a:ext>
              </a:extLst>
            </p:cNvPr>
            <p:cNvSpPr/>
            <p:nvPr/>
          </p:nvSpPr>
          <p:spPr>
            <a:xfrm>
              <a:off x="8685684" y="6836389"/>
              <a:ext cx="1760220" cy="373944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글쓰기 버튼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341AEB0-A373-B542-0B15-058BD3A0F261}"/>
                </a:ext>
              </a:extLst>
            </p:cNvPr>
            <p:cNvSpPr/>
            <p:nvPr/>
          </p:nvSpPr>
          <p:spPr>
            <a:xfrm>
              <a:off x="8690534" y="3371505"/>
              <a:ext cx="2129866" cy="373944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하단 게시판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1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9.87654E-7 L 2.77778E-6 -0.6797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8C83C15-B70D-2BBB-F2F8-053218306095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 상세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QnA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본문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77;p22">
            <a:extLst>
              <a:ext uri="{FF2B5EF4-FFF2-40B4-BE49-F238E27FC236}">
                <a16:creationId xmlns:a16="http://schemas.microsoft.com/office/drawing/2014/main" id="{0EA7ADA1-D70E-2DAB-6450-90B1EE306F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4850" y="2688156"/>
            <a:ext cx="8634424" cy="260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oogle Shape;178;p22">
            <a:extLst>
              <a:ext uri="{FF2B5EF4-FFF2-40B4-BE49-F238E27FC236}">
                <a16:creationId xmlns:a16="http://schemas.microsoft.com/office/drawing/2014/main" id="{9B232CC3-65ED-C86E-8F15-5734A9AAE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850" y="6173841"/>
            <a:ext cx="8634425" cy="2413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981C162-E246-E031-6B30-55A1D0786135}"/>
              </a:ext>
            </a:extLst>
          </p:cNvPr>
          <p:cNvGrpSpPr/>
          <p:nvPr/>
        </p:nvGrpSpPr>
        <p:grpSpPr>
          <a:xfrm>
            <a:off x="2971800" y="6023917"/>
            <a:ext cx="14515973" cy="2267988"/>
            <a:chOff x="3467227" y="4779615"/>
            <a:chExt cx="14515973" cy="2267988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D5A92A1-8445-6065-907B-914BCD02A9FD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78344"/>
              <a:ext cx="7010400" cy="17692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태그 선택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강아지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고양이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 </a:t>
              </a:r>
              <a:b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</a:b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답변자선택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전체회원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수의사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 dirty="0" err="1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비밀글여부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전체공개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 dirty="0" err="1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비밀글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 </a:t>
              </a: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을 선택할 수 있음</a:t>
              </a:r>
              <a:endPara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2E2AD35-CE29-A969-DC2E-AD1CD9D362F6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3467227" y="5726309"/>
              <a:ext cx="7505573" cy="436665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7F6646-5B3A-E9EA-DC77-9E9255F6DC71}"/>
                </a:ext>
              </a:extLst>
            </p:cNvPr>
            <p:cNvSpPr/>
            <p:nvPr/>
          </p:nvSpPr>
          <p:spPr>
            <a:xfrm>
              <a:off x="11003393" y="4779615"/>
              <a:ext cx="3581400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제목 및 게시글 내용 표시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580441-49C6-CE8C-8577-1312E31820DC}"/>
              </a:ext>
            </a:extLst>
          </p:cNvPr>
          <p:cNvGrpSpPr/>
          <p:nvPr/>
        </p:nvGrpSpPr>
        <p:grpSpPr>
          <a:xfrm>
            <a:off x="9753600" y="2657222"/>
            <a:ext cx="7069550" cy="2701092"/>
            <a:chOff x="10327766" y="4779615"/>
            <a:chExt cx="7069550" cy="2701092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60E59E4-3456-9901-3EE1-50FB8AA6B5D0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1623"/>
              <a:ext cx="6424516" cy="2239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답변자가 수의사인 경우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작성자에게만 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답변 완료 버튼이 표시 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수의사의 답변을 받고 버튼을 클릭하여 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 상태를 답변 완료 상태로 변경 가능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4FDC3F3-AC49-124A-864D-5FCA850A093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0327766" y="6361165"/>
              <a:ext cx="645034" cy="24312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9C966-53E7-4B85-F12B-A576E7E1EB22}"/>
                </a:ext>
              </a:extLst>
            </p:cNvPr>
            <p:cNvSpPr/>
            <p:nvPr/>
          </p:nvSpPr>
          <p:spPr>
            <a:xfrm>
              <a:off x="11013566" y="4779615"/>
              <a:ext cx="1600200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답변 완료</a:t>
              </a:r>
            </a:p>
          </p:txBody>
        </p:sp>
      </p:grpSp>
      <p:pic>
        <p:nvPicPr>
          <p:cNvPr id="21" name="그림 20" descr="클립아트, 상징, 그래픽, 창의성이(가) 표시된 사진&#10;&#10;자동 생성된 설명">
            <a:extLst>
              <a:ext uri="{FF2B5EF4-FFF2-40B4-BE49-F238E27FC236}">
                <a16:creationId xmlns:a16="http://schemas.microsoft.com/office/drawing/2014/main" id="{DA78B99C-90B9-743B-11C8-C27D30FD08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14" y="8414491"/>
            <a:ext cx="990940" cy="990940"/>
          </a:xfrm>
          <a:prstGeom prst="rect">
            <a:avLst/>
          </a:prstGeom>
        </p:spPr>
      </p:pic>
      <p:pic>
        <p:nvPicPr>
          <p:cNvPr id="23" name="그림 22" descr="클립아트, 그래픽, 상징, 예술이(가) 표시된 사진&#10;&#10;자동 생성된 설명">
            <a:extLst>
              <a:ext uri="{FF2B5EF4-FFF2-40B4-BE49-F238E27FC236}">
                <a16:creationId xmlns:a16="http://schemas.microsoft.com/office/drawing/2014/main" id="{7B8B02F5-65DC-790E-AC91-437F06BD7A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8444537"/>
            <a:ext cx="1001273" cy="100127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AC5E45-6443-9112-B9E6-EF3730139F0E}"/>
              </a:ext>
            </a:extLst>
          </p:cNvPr>
          <p:cNvSpPr/>
          <p:nvPr/>
        </p:nvSpPr>
        <p:spPr>
          <a:xfrm>
            <a:off x="11565667" y="8563330"/>
            <a:ext cx="2455133" cy="559914"/>
          </a:xfrm>
          <a:prstGeom prst="roundRect">
            <a:avLst>
              <a:gd name="adj" fmla="val 26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수의사 답변 받을 글</a:t>
            </a:r>
            <a:endParaRPr kumimoji="0" lang="en-US" altLang="ko-KR" sz="24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18BAD789-1E7E-9DEB-B80A-D2036E290C9C}"/>
              </a:ext>
            </a:extLst>
          </p:cNvPr>
          <p:cNvSpPr/>
          <p:nvPr/>
        </p:nvSpPr>
        <p:spPr>
          <a:xfrm rot="16200000">
            <a:off x="11399299" y="8441632"/>
            <a:ext cx="219541" cy="462935"/>
          </a:xfrm>
          <a:prstGeom prst="triangle">
            <a:avLst>
              <a:gd name="adj" fmla="val 10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3669"/>
              </a:lnSpc>
            </a:pPr>
            <a:endParaRPr lang="ko-KR" altLang="en-US" sz="2400" spc="-400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DB7A30C-E6F9-1888-0B2E-5F2812EB48FE}"/>
              </a:ext>
            </a:extLst>
          </p:cNvPr>
          <p:cNvSpPr/>
          <p:nvPr/>
        </p:nvSpPr>
        <p:spPr>
          <a:xfrm>
            <a:off x="15216041" y="8563330"/>
            <a:ext cx="2231939" cy="559914"/>
          </a:xfrm>
          <a:prstGeom prst="roundRect">
            <a:avLst>
              <a:gd name="adj" fmla="val 26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수의사 답변  완료</a:t>
            </a:r>
            <a:endParaRPr kumimoji="0" lang="en-US" altLang="ko-KR" sz="2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A4AE27F-41EF-6D4F-6712-9B9B0AA153A4}"/>
              </a:ext>
            </a:extLst>
          </p:cNvPr>
          <p:cNvSpPr/>
          <p:nvPr/>
        </p:nvSpPr>
        <p:spPr>
          <a:xfrm rot="16200000">
            <a:off x="15028574" y="8441632"/>
            <a:ext cx="219541" cy="462935"/>
          </a:xfrm>
          <a:prstGeom prst="triangle">
            <a:avLst>
              <a:gd name="adj" fmla="val 10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3669"/>
              </a:lnSpc>
            </a:pPr>
            <a:endParaRPr lang="ko-KR" altLang="en-US" sz="2400" spc="-400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6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8C7A1E1-181B-AEA0-4565-EEB8597054F1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 상세 </a:t>
            </a:r>
            <a:r>
              <a:rPr lang="en-US" altLang="ko-KR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좋아요 </a:t>
            </a:r>
            <a:r>
              <a:rPr lang="en-US" altLang="ko-KR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/ </a:t>
            </a:r>
            <a:r>
              <a:rPr lang="ko-KR" altLang="en-US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싫어요 </a:t>
            </a:r>
            <a:r>
              <a:rPr lang="en-US" altLang="ko-KR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/ </a:t>
            </a:r>
            <a:r>
              <a:rPr lang="ko-KR" altLang="en-US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보관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87;p23">
            <a:extLst>
              <a:ext uri="{FF2B5EF4-FFF2-40B4-BE49-F238E27FC236}">
                <a16:creationId xmlns:a16="http://schemas.microsoft.com/office/drawing/2014/main" id="{6E9E1398-16FA-39C0-938D-AAE24B7033A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684" y="2628900"/>
            <a:ext cx="3118336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oogle Shape;188;p23">
            <a:extLst>
              <a:ext uri="{FF2B5EF4-FFF2-40B4-BE49-F238E27FC236}">
                <a16:creationId xmlns:a16="http://schemas.microsoft.com/office/drawing/2014/main" id="{3C365C4E-BDE5-E225-561C-6A18FD27E7D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47" y="5113158"/>
            <a:ext cx="3118336" cy="2114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oogle Shape;189;p23">
            <a:extLst>
              <a:ext uri="{FF2B5EF4-FFF2-40B4-BE49-F238E27FC236}">
                <a16:creationId xmlns:a16="http://schemas.microsoft.com/office/drawing/2014/main" id="{2F50EEEC-8628-07DB-5841-EC1FFC1C935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340" y="7549648"/>
            <a:ext cx="3118336" cy="197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2E6A24A-DF77-3DF4-97A4-F2FDC5509549}"/>
              </a:ext>
            </a:extLst>
          </p:cNvPr>
          <p:cNvGrpSpPr/>
          <p:nvPr/>
        </p:nvGrpSpPr>
        <p:grpSpPr>
          <a:xfrm>
            <a:off x="9348884" y="2758597"/>
            <a:ext cx="6424516" cy="2384903"/>
            <a:chOff x="10972800" y="4825258"/>
            <a:chExt cx="6424516" cy="2655449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5A6418D2-EB14-3CFC-C020-0E1D661B9FA6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1623"/>
              <a:ext cx="6424516" cy="2239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좋아요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싫어요 버튼 중 한가지만 선택가능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선택 버튼을 다시 클릭하면 취소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해당 글의 좋아요 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싫어요 개수가 표시됨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E82AC9-360B-2D60-C80F-66106AE46648}"/>
                </a:ext>
              </a:extLst>
            </p:cNvPr>
            <p:cNvSpPr/>
            <p:nvPr/>
          </p:nvSpPr>
          <p:spPr>
            <a:xfrm>
              <a:off x="10990943" y="4825258"/>
              <a:ext cx="311833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좋아요 싫어요 버튼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641F88-49C4-F87D-FCB8-6459628BD385}"/>
              </a:ext>
            </a:extLst>
          </p:cNvPr>
          <p:cNvGrpSpPr/>
          <p:nvPr/>
        </p:nvGrpSpPr>
        <p:grpSpPr>
          <a:xfrm>
            <a:off x="9348884" y="6266819"/>
            <a:ext cx="6424516" cy="2384903"/>
            <a:chOff x="10972800" y="5651785"/>
            <a:chExt cx="6424516" cy="2655448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8F69828-5C06-4970-9D89-6A07A00488BA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6068149"/>
              <a:ext cx="6424516" cy="2239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보관 버튼 클릭하면 해당 글을 마이페이지 보관함에서 열람 가능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 버튼을 누르면 글 신고 팝업창 생성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E081DA-A498-883C-288C-B084AAF0C9D3}"/>
                </a:ext>
              </a:extLst>
            </p:cNvPr>
            <p:cNvSpPr/>
            <p:nvPr/>
          </p:nvSpPr>
          <p:spPr>
            <a:xfrm>
              <a:off x="10990943" y="5651785"/>
              <a:ext cx="311833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보관 신고 버튼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E87CD-755F-982E-1198-9B449BEABD3E}"/>
              </a:ext>
            </a:extLst>
          </p:cNvPr>
          <p:cNvCxnSpPr>
            <a:cxnSpLocks/>
          </p:cNvCxnSpPr>
          <p:nvPr/>
        </p:nvCxnSpPr>
        <p:spPr>
          <a:xfrm flipH="1" flipV="1">
            <a:off x="4939935" y="3377470"/>
            <a:ext cx="4369093" cy="608151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2E25E77-3628-3CC1-5B02-B973B9BA530E}"/>
              </a:ext>
            </a:extLst>
          </p:cNvPr>
          <p:cNvCxnSpPr>
            <a:cxnSpLocks/>
          </p:cNvCxnSpPr>
          <p:nvPr/>
        </p:nvCxnSpPr>
        <p:spPr>
          <a:xfrm flipH="1">
            <a:off x="6562084" y="3978199"/>
            <a:ext cx="2765087" cy="1512105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8FE883-CF38-81BE-13CA-D3672C266C2E}"/>
              </a:ext>
            </a:extLst>
          </p:cNvPr>
          <p:cNvCxnSpPr>
            <a:cxnSpLocks/>
          </p:cNvCxnSpPr>
          <p:nvPr/>
        </p:nvCxnSpPr>
        <p:spPr>
          <a:xfrm flipH="1">
            <a:off x="5800084" y="7493843"/>
            <a:ext cx="3508944" cy="1383457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7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DD8CB70-2C22-ECB5-E332-C925C7B8E54E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 상세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-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댓글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197;p24">
            <a:extLst>
              <a:ext uri="{FF2B5EF4-FFF2-40B4-BE49-F238E27FC236}">
                <a16:creationId xmlns:a16="http://schemas.microsoft.com/office/drawing/2014/main" id="{2E92C6BC-32AE-DAA8-658F-BDCDFDA385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45126" y="5072473"/>
            <a:ext cx="5190050" cy="2126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oogle Shape;198;p24">
            <a:extLst>
              <a:ext uri="{FF2B5EF4-FFF2-40B4-BE49-F238E27FC236}">
                <a16:creationId xmlns:a16="http://schemas.microsoft.com/office/drawing/2014/main" id="{A20D9ACC-2763-38A2-9E4B-195B155D83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139" y="7652033"/>
            <a:ext cx="4877450" cy="202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oogle Shape;199;p24">
            <a:extLst>
              <a:ext uri="{FF2B5EF4-FFF2-40B4-BE49-F238E27FC236}">
                <a16:creationId xmlns:a16="http://schemas.microsoft.com/office/drawing/2014/main" id="{8515927C-E41F-BFB6-D976-8C36FFEF6D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170" r="1603" b="14561"/>
          <a:stretch/>
        </p:blipFill>
        <p:spPr>
          <a:xfrm>
            <a:off x="3075139" y="2592164"/>
            <a:ext cx="5562599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149;p19">
            <a:extLst>
              <a:ext uri="{FF2B5EF4-FFF2-40B4-BE49-F238E27FC236}">
                <a16:creationId xmlns:a16="http://schemas.microsoft.com/office/drawing/2014/main" id="{56D4D2E7-AAF1-68BC-2231-27C53885164C}"/>
              </a:ext>
            </a:extLst>
          </p:cNvPr>
          <p:cNvSpPr txBox="1"/>
          <p:nvPr/>
        </p:nvSpPr>
        <p:spPr>
          <a:xfrm>
            <a:off x="9067800" y="2552246"/>
            <a:ext cx="6767376" cy="2092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/>
              <a:t>댓글</a:t>
            </a:r>
            <a:r>
              <a:rPr lang="ko-KR" altLang="en-US" sz="2000">
                <a:solidFill>
                  <a:schemeClr val="dk1"/>
                </a:solidFill>
              </a:rPr>
              <a:t> 작성 창에 내용 작성 후 등록 버튼을 통해 </a:t>
            </a:r>
            <a:endParaRPr lang="en-US" altLang="ko-KR"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댓글을 등록할 수 있다</a:t>
            </a:r>
            <a:r>
              <a:rPr lang="en-US" altLang="ko-KR" sz="2000">
                <a:solidFill>
                  <a:schemeClr val="dk1"/>
                </a:solidFill>
              </a:rPr>
              <a:t>.</a:t>
            </a:r>
            <a:endParaRPr lang="ko-KR" altLang="en-US"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댓글이 없을 경우 대체 이미지 표시</a:t>
            </a:r>
          </a:p>
        </p:txBody>
      </p:sp>
      <p:sp>
        <p:nvSpPr>
          <p:cNvPr id="8" name="Google Shape;149;p19">
            <a:extLst>
              <a:ext uri="{FF2B5EF4-FFF2-40B4-BE49-F238E27FC236}">
                <a16:creationId xmlns:a16="http://schemas.microsoft.com/office/drawing/2014/main" id="{5BA910B8-D48A-1857-DDAB-197D36EA3B98}"/>
              </a:ext>
            </a:extLst>
          </p:cNvPr>
          <p:cNvSpPr txBox="1"/>
          <p:nvPr/>
        </p:nvSpPr>
        <p:spPr>
          <a:xfrm>
            <a:off x="8153400" y="7658100"/>
            <a:ext cx="7681776" cy="2092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해당 댓글의 작성자거나 관리자는 삭제 버튼을 통해 댓글을 삭제 가능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댓글은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단위로 한 묶음으로 접거나 펼칠 수 있고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가장 최근의 등록된 댓글 묶음은 펼쳐진 상태로 표시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D6EBBE-B061-F6D5-A843-09C10262F94D}"/>
              </a:ext>
            </a:extLst>
          </p:cNvPr>
          <p:cNvGrpSpPr/>
          <p:nvPr/>
        </p:nvGrpSpPr>
        <p:grpSpPr>
          <a:xfrm>
            <a:off x="2971800" y="5129601"/>
            <a:ext cx="7354222" cy="2126209"/>
            <a:chOff x="1868639" y="5243990"/>
            <a:chExt cx="7354222" cy="2338830"/>
          </a:xfrm>
        </p:grpSpPr>
        <p:sp>
          <p:nvSpPr>
            <p:cNvPr id="7" name="Google Shape;149;p19">
              <a:extLst>
                <a:ext uri="{FF2B5EF4-FFF2-40B4-BE49-F238E27FC236}">
                  <a16:creationId xmlns:a16="http://schemas.microsoft.com/office/drawing/2014/main" id="{C344299D-7FF2-B5E5-7815-B4E15FA6D2E8}"/>
                </a:ext>
              </a:extLst>
            </p:cNvPr>
            <p:cNvSpPr txBox="1"/>
            <p:nvPr/>
          </p:nvSpPr>
          <p:spPr>
            <a:xfrm>
              <a:off x="1868639" y="5243990"/>
              <a:ext cx="7199161" cy="23388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14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2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</a:lstStyle>
            <a:p>
              <a:pPr marL="72000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>
                  <a:solidFill>
                    <a:schemeClr val="dk1"/>
                  </a:solidFill>
                </a:rPr>
                <a:t>해당 댓글의 작성자가 아닐 경우</a:t>
              </a:r>
              <a:r>
                <a:rPr lang="en-US" altLang="ko-KR" sz="2000">
                  <a:solidFill>
                    <a:schemeClr val="dk1"/>
                  </a:solidFill>
                </a:rPr>
                <a:t>, </a:t>
              </a:r>
              <a:r>
                <a:rPr lang="ko-KR" altLang="en-US" sz="2000">
                  <a:solidFill>
                    <a:schemeClr val="dk1"/>
                  </a:solidFill>
                </a:rPr>
                <a:t>신고 버튼이 표시</a:t>
              </a:r>
              <a:r>
                <a:rPr lang="en-US" altLang="ko-KR" sz="2000">
                  <a:solidFill>
                    <a:schemeClr val="dk1"/>
                  </a:solidFill>
                </a:rPr>
                <a:t>, </a:t>
              </a:r>
            </a:p>
            <a:p>
              <a:pPr marL="72000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>
                  <a:solidFill>
                    <a:schemeClr val="dk1"/>
                  </a:solidFill>
                </a:rPr>
                <a:t>댓글 신고 팝업이 생성등록한 댓글은 등록순으로정렬</a:t>
              </a:r>
              <a:r>
                <a:rPr lang="en-US" altLang="ko-KR" sz="2000">
                  <a:solidFill>
                    <a:schemeClr val="dk1"/>
                  </a:solidFill>
                </a:rPr>
                <a:t>,</a:t>
              </a:r>
            </a:p>
            <a:p>
              <a:pPr marL="18000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>
                  <a:solidFill>
                    <a:schemeClr val="dk1"/>
                  </a:solidFill>
                </a:rPr>
                <a:t> </a:t>
              </a:r>
              <a:r>
                <a:rPr lang="ko-KR" altLang="en-US" sz="2000">
                  <a:solidFill>
                    <a:schemeClr val="dk1"/>
                  </a:solidFill>
                </a:rPr>
                <a:t>작성자 닉네임</a:t>
              </a:r>
              <a:r>
                <a:rPr lang="en-US" altLang="ko-KR" sz="2000">
                  <a:solidFill>
                    <a:schemeClr val="dk1"/>
                  </a:solidFill>
                </a:rPr>
                <a:t>, </a:t>
              </a:r>
              <a:r>
                <a:rPr lang="ko-KR" altLang="en-US" sz="2000">
                  <a:solidFill>
                    <a:schemeClr val="dk1"/>
                  </a:solidFill>
                </a:rPr>
                <a:t>작성일</a:t>
              </a:r>
              <a:r>
                <a:rPr lang="en-US" altLang="ko-KR" sz="2000">
                  <a:solidFill>
                    <a:schemeClr val="dk1"/>
                  </a:solidFill>
                </a:rPr>
                <a:t>, </a:t>
              </a:r>
              <a:r>
                <a:rPr lang="ko-KR" altLang="en-US" sz="2000">
                  <a:solidFill>
                    <a:schemeClr val="dk1"/>
                  </a:solidFill>
                </a:rPr>
                <a:t>작성시간</a:t>
              </a:r>
              <a:r>
                <a:rPr lang="en-US" altLang="ko-KR" sz="2000">
                  <a:solidFill>
                    <a:schemeClr val="dk1"/>
                  </a:solidFill>
                </a:rPr>
                <a:t>, </a:t>
              </a:r>
              <a:r>
                <a:rPr lang="ko-KR" altLang="en-US" sz="2000">
                  <a:solidFill>
                    <a:schemeClr val="dk1"/>
                  </a:solidFill>
                </a:rPr>
                <a:t>작성내용이 표시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3B4F9CF-06C0-3A30-6842-6BF9381A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7800" y="5243990"/>
              <a:ext cx="155061" cy="2338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49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2454C5-FDFB-6945-FE60-3B347B00C129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글 수정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219;p26">
            <a:extLst>
              <a:ext uri="{FF2B5EF4-FFF2-40B4-BE49-F238E27FC236}">
                <a16:creationId xmlns:a16="http://schemas.microsoft.com/office/drawing/2014/main" id="{0EFB79AD-50B8-6D2A-0A59-5DE58216EE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481" y="2968427"/>
            <a:ext cx="4996174" cy="4008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oogle Shape;220;p26">
            <a:extLst>
              <a:ext uri="{FF2B5EF4-FFF2-40B4-BE49-F238E27FC236}">
                <a16:creationId xmlns:a16="http://schemas.microsoft.com/office/drawing/2014/main" id="{AA15C8BD-F931-B6BC-E357-F34A0EF7D5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4537621"/>
            <a:ext cx="4996176" cy="3993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218;p26">
            <a:extLst>
              <a:ext uri="{FF2B5EF4-FFF2-40B4-BE49-F238E27FC236}">
                <a16:creationId xmlns:a16="http://schemas.microsoft.com/office/drawing/2014/main" id="{0A07BBAF-A096-4CE0-23EC-D29580B72B5F}"/>
              </a:ext>
            </a:extLst>
          </p:cNvPr>
          <p:cNvSpPr txBox="1"/>
          <p:nvPr/>
        </p:nvSpPr>
        <p:spPr>
          <a:xfrm>
            <a:off x="9140370" y="2837708"/>
            <a:ext cx="8306802" cy="6547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>
              <a:lnSpc>
                <a:spcPct val="250000"/>
              </a:lnSpc>
            </a:pPr>
            <a:r>
              <a:rPr lang="ko-KR" altLang="en-US"/>
              <a:t>상단에 게시판 선택</a:t>
            </a:r>
            <a:r>
              <a:rPr lang="en-US" altLang="ko-KR"/>
              <a:t>(</a:t>
            </a:r>
            <a:r>
              <a:rPr lang="ko-KR" altLang="en-US"/>
              <a:t>자랑게시판</a:t>
            </a:r>
            <a:r>
              <a:rPr lang="en-US" altLang="ko-KR"/>
              <a:t>, </a:t>
            </a:r>
            <a:r>
              <a:rPr lang="ko-KR" altLang="en-US"/>
              <a:t>자유게시판</a:t>
            </a:r>
            <a:r>
              <a:rPr lang="en-US" altLang="ko-KR"/>
              <a:t>, </a:t>
            </a:r>
            <a:r>
              <a:rPr lang="ko-KR" altLang="en-US"/>
              <a:t>정보게시판</a:t>
            </a:r>
            <a:r>
              <a:rPr lang="en-US" altLang="ko-KR"/>
              <a:t>), </a:t>
            </a:r>
          </a:p>
          <a:p>
            <a:pPr>
              <a:lnSpc>
                <a:spcPct val="250000"/>
              </a:lnSpc>
            </a:pPr>
            <a:r>
              <a:rPr lang="ko-KR" altLang="en-US"/>
              <a:t>태그 선택</a:t>
            </a:r>
            <a:r>
              <a:rPr lang="en-US" altLang="ko-KR"/>
              <a:t>(</a:t>
            </a:r>
            <a:r>
              <a:rPr lang="ko-KR" altLang="en-US"/>
              <a:t>전체</a:t>
            </a:r>
            <a:r>
              <a:rPr lang="en-US" altLang="ko-KR"/>
              <a:t>, </a:t>
            </a:r>
            <a:r>
              <a:rPr lang="ko-KR" altLang="en-US"/>
              <a:t>강아지</a:t>
            </a:r>
            <a:r>
              <a:rPr lang="en-US" altLang="ko-KR"/>
              <a:t>, </a:t>
            </a:r>
            <a:r>
              <a:rPr lang="ko-KR" altLang="en-US"/>
              <a:t>고양이</a:t>
            </a:r>
            <a:r>
              <a:rPr lang="en-US" altLang="ko-KR"/>
              <a:t>), </a:t>
            </a:r>
          </a:p>
          <a:p>
            <a:pPr>
              <a:lnSpc>
                <a:spcPct val="250000"/>
              </a:lnSpc>
            </a:pPr>
            <a:r>
              <a:rPr lang="ko-KR" altLang="en-US"/>
              <a:t>기존에 저장된 내용을 포함하여 표시 </a:t>
            </a:r>
            <a:endParaRPr lang="en-US" altLang="ko-KR"/>
          </a:p>
          <a:p>
            <a:pPr>
              <a:lnSpc>
                <a:spcPct val="250000"/>
              </a:lnSpc>
            </a:pPr>
            <a:r>
              <a:rPr lang="en-US" altLang="ko-KR"/>
              <a:t>QnA </a:t>
            </a:r>
            <a:r>
              <a:rPr lang="ko-KR" altLang="en-US"/>
              <a:t>글쓰기의 경우 상단에 태그 선택</a:t>
            </a:r>
            <a:r>
              <a:rPr lang="en-US" altLang="ko-KR"/>
              <a:t>(</a:t>
            </a:r>
            <a:r>
              <a:rPr lang="ko-KR" altLang="en-US"/>
              <a:t>전체</a:t>
            </a:r>
            <a:r>
              <a:rPr lang="en-US" altLang="ko-KR"/>
              <a:t>, </a:t>
            </a:r>
            <a:r>
              <a:rPr lang="ko-KR" altLang="en-US"/>
              <a:t>강아지</a:t>
            </a:r>
            <a:r>
              <a:rPr lang="en-US" altLang="ko-KR"/>
              <a:t>, </a:t>
            </a:r>
            <a:r>
              <a:rPr lang="ko-KR" altLang="en-US"/>
              <a:t>고양이</a:t>
            </a:r>
            <a:r>
              <a:rPr lang="en-US" altLang="ko-KR"/>
              <a:t>), </a:t>
            </a:r>
          </a:p>
          <a:p>
            <a:pPr>
              <a:lnSpc>
                <a:spcPct val="250000"/>
              </a:lnSpc>
            </a:pPr>
            <a:r>
              <a:rPr lang="ko-KR" altLang="en-US"/>
              <a:t>답변자선택</a:t>
            </a:r>
            <a:r>
              <a:rPr lang="en-US" altLang="ko-KR"/>
              <a:t>(</a:t>
            </a:r>
            <a:r>
              <a:rPr lang="ko-KR" altLang="en-US"/>
              <a:t>전체회원</a:t>
            </a:r>
            <a:r>
              <a:rPr lang="en-US" altLang="ko-KR"/>
              <a:t>, </a:t>
            </a:r>
            <a:r>
              <a:rPr lang="ko-KR" altLang="en-US"/>
              <a:t>수의사</a:t>
            </a:r>
            <a:r>
              <a:rPr lang="en-US" altLang="ko-KR"/>
              <a:t>), </a:t>
            </a:r>
            <a:r>
              <a:rPr lang="ko-KR" altLang="en-US"/>
              <a:t>비밀글 여부</a:t>
            </a:r>
            <a:r>
              <a:rPr lang="en-US" altLang="ko-KR"/>
              <a:t>(</a:t>
            </a:r>
            <a:r>
              <a:rPr lang="ko-KR" altLang="en-US"/>
              <a:t>전체공개</a:t>
            </a:r>
            <a:r>
              <a:rPr lang="en-US" altLang="ko-KR"/>
              <a:t>, </a:t>
            </a:r>
            <a:r>
              <a:rPr lang="ko-KR" altLang="en-US"/>
              <a:t>비밀글</a:t>
            </a:r>
            <a:r>
              <a:rPr lang="en-US" altLang="ko-KR"/>
              <a:t>), </a:t>
            </a:r>
          </a:p>
          <a:p>
            <a:pPr>
              <a:lnSpc>
                <a:spcPct val="250000"/>
              </a:lnSpc>
            </a:pPr>
            <a:r>
              <a:rPr lang="ko-KR" altLang="en-US"/>
              <a:t>글 제목 작성 순으로 기존에 저장된 내용을 포함하여 표시</a:t>
            </a:r>
            <a:endParaRPr/>
          </a:p>
          <a:p>
            <a:pPr>
              <a:lnSpc>
                <a:spcPct val="250000"/>
              </a:lnSpc>
            </a:pPr>
            <a:r>
              <a:rPr lang="ko-KR" altLang="en-US"/>
              <a:t>하단에 수정 버튼을 클릭 시 등록된 글의 정보를 수정</a:t>
            </a:r>
            <a:endParaRPr/>
          </a:p>
          <a:p>
            <a:pPr>
              <a:lnSpc>
                <a:spcPct val="250000"/>
              </a:lnSpc>
            </a:pPr>
            <a:r>
              <a:rPr lang="ko-KR" altLang="en-US"/>
              <a:t>하단에 취소 버튼을 클릭 시 해당 글 상세 페이지로 이동</a:t>
            </a:r>
            <a:endParaRPr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3CB627-67AC-5A11-D814-CEBC29932570}"/>
              </a:ext>
            </a:extLst>
          </p:cNvPr>
          <p:cNvCxnSpPr>
            <a:cxnSpLocks/>
          </p:cNvCxnSpPr>
          <p:nvPr/>
        </p:nvCxnSpPr>
        <p:spPr>
          <a:xfrm flipH="1">
            <a:off x="5879401" y="3617886"/>
            <a:ext cx="733833" cy="405593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9F2E5-2593-993E-1356-ADBE63F4C2FE}"/>
              </a:ext>
            </a:extLst>
          </p:cNvPr>
          <p:cNvSpPr/>
          <p:nvPr/>
        </p:nvSpPr>
        <p:spPr>
          <a:xfrm>
            <a:off x="6566558" y="3374918"/>
            <a:ext cx="1760220" cy="373944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일반 글 수정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278B54-6967-FF31-A673-DD262CEEF07A}"/>
              </a:ext>
            </a:extLst>
          </p:cNvPr>
          <p:cNvCxnSpPr>
            <a:cxnSpLocks/>
          </p:cNvCxnSpPr>
          <p:nvPr/>
        </p:nvCxnSpPr>
        <p:spPr>
          <a:xfrm flipV="1">
            <a:off x="3124200" y="7505700"/>
            <a:ext cx="609600" cy="152400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8A192D-6475-09B4-0083-F2D406030908}"/>
              </a:ext>
            </a:extLst>
          </p:cNvPr>
          <p:cNvSpPr/>
          <p:nvPr/>
        </p:nvSpPr>
        <p:spPr>
          <a:xfrm>
            <a:off x="1371600" y="7505700"/>
            <a:ext cx="1760220" cy="373944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QnA</a:t>
            </a: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글 수정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800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51B88B-B128-FD3A-828C-3E62B8FA29E0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마이페이지 </a:t>
            </a:r>
            <a:r>
              <a:rPr lang="en-US" altLang="ko-KR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내 활동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4" name="Google Shape;230;p27">
            <a:extLst>
              <a:ext uri="{FF2B5EF4-FFF2-40B4-BE49-F238E27FC236}">
                <a16:creationId xmlns:a16="http://schemas.microsoft.com/office/drawing/2014/main" id="{D299711F-EBE7-E575-BC49-59D840D4BC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4029" b="11809"/>
          <a:stretch/>
        </p:blipFill>
        <p:spPr>
          <a:xfrm>
            <a:off x="13669825" y="5676900"/>
            <a:ext cx="3766151" cy="3191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218;p26">
            <a:extLst>
              <a:ext uri="{FF2B5EF4-FFF2-40B4-BE49-F238E27FC236}">
                <a16:creationId xmlns:a16="http://schemas.microsoft.com/office/drawing/2014/main" id="{A66DE1F1-9F22-50E7-FE93-1C73AAD9C980}"/>
              </a:ext>
            </a:extLst>
          </p:cNvPr>
          <p:cNvSpPr txBox="1"/>
          <p:nvPr/>
        </p:nvSpPr>
        <p:spPr>
          <a:xfrm>
            <a:off x="6553200" y="2476500"/>
            <a:ext cx="10972800" cy="2906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상단에 작성글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댓글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보관함 메뉴를 표시</a:t>
            </a:r>
            <a:endParaRPr lang="en-US" altLang="ko-KR"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작성글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댓글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보관함 메뉴 우측에 각각의 총 수를 표시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작성글 목록은 게시판 종류</a:t>
            </a:r>
            <a:r>
              <a:rPr lang="en-US" altLang="ko-KR" sz="2000">
                <a:solidFill>
                  <a:schemeClr val="dk1"/>
                </a:solidFill>
              </a:rPr>
              <a:t>(</a:t>
            </a:r>
            <a:r>
              <a:rPr lang="ko-KR" altLang="en-US" sz="2000">
                <a:solidFill>
                  <a:schemeClr val="dk1"/>
                </a:solidFill>
              </a:rPr>
              <a:t>자랑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자유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정보</a:t>
            </a:r>
            <a:r>
              <a:rPr lang="en-US" altLang="ko-KR" sz="2000">
                <a:solidFill>
                  <a:schemeClr val="dk1"/>
                </a:solidFill>
              </a:rPr>
              <a:t>, QnA), </a:t>
            </a:r>
            <a:r>
              <a:rPr lang="ko-KR" altLang="en-US" sz="2000">
                <a:solidFill>
                  <a:schemeClr val="dk1"/>
                </a:solidFill>
              </a:rPr>
              <a:t>태그</a:t>
            </a:r>
            <a:r>
              <a:rPr lang="en-US" altLang="ko-KR" sz="2000">
                <a:solidFill>
                  <a:schemeClr val="dk1"/>
                </a:solidFill>
              </a:rPr>
              <a:t>(</a:t>
            </a:r>
            <a:r>
              <a:rPr lang="ko-KR" altLang="en-US" sz="2000">
                <a:solidFill>
                  <a:schemeClr val="dk1"/>
                </a:solidFill>
              </a:rPr>
              <a:t>강아지 </a:t>
            </a:r>
            <a:r>
              <a:rPr lang="en-US" altLang="ko-KR" sz="2000">
                <a:solidFill>
                  <a:schemeClr val="dk1"/>
                </a:solidFill>
              </a:rPr>
              <a:t>/ </a:t>
            </a:r>
            <a:r>
              <a:rPr lang="ko-KR" altLang="en-US" sz="2000">
                <a:solidFill>
                  <a:schemeClr val="dk1"/>
                </a:solidFill>
              </a:rPr>
              <a:t>고양이</a:t>
            </a:r>
            <a:r>
              <a:rPr lang="en-US" altLang="ko-KR" sz="2000">
                <a:solidFill>
                  <a:schemeClr val="dk1"/>
                </a:solidFill>
              </a:rPr>
              <a:t>), </a:t>
            </a:r>
            <a:r>
              <a:rPr lang="ko-KR" altLang="en-US" sz="2000">
                <a:solidFill>
                  <a:schemeClr val="dk1"/>
                </a:solidFill>
              </a:rPr>
              <a:t>글 제목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첨부파일 아이콘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작성자</a:t>
            </a:r>
            <a:r>
              <a:rPr lang="en-US" altLang="ko-KR" sz="2000">
                <a:solidFill>
                  <a:schemeClr val="dk1"/>
                </a:solidFill>
              </a:rPr>
              <a:t>(</a:t>
            </a:r>
            <a:r>
              <a:rPr lang="ko-KR" altLang="en-US" sz="2000">
                <a:solidFill>
                  <a:schemeClr val="dk1"/>
                </a:solidFill>
              </a:rPr>
              <a:t>닉네임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등급</a:t>
            </a:r>
            <a:r>
              <a:rPr lang="en-US" altLang="ko-KR" sz="2000">
                <a:solidFill>
                  <a:schemeClr val="dk1"/>
                </a:solidFill>
              </a:rPr>
              <a:t>), </a:t>
            </a:r>
            <a:r>
              <a:rPr lang="ko-KR" altLang="en-US" sz="2000">
                <a:solidFill>
                  <a:schemeClr val="dk1"/>
                </a:solidFill>
              </a:rPr>
              <a:t>조회수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작성일</a:t>
            </a:r>
            <a:r>
              <a:rPr lang="en-US" altLang="ko-KR" sz="2000">
                <a:solidFill>
                  <a:schemeClr val="dk1"/>
                </a:solidFill>
              </a:rPr>
              <a:t>, </a:t>
            </a:r>
            <a:r>
              <a:rPr lang="ko-KR" altLang="en-US" sz="2000">
                <a:solidFill>
                  <a:schemeClr val="dk1"/>
                </a:solidFill>
              </a:rPr>
              <a:t>댓글 수를 표시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005C02-C893-1CA5-EA80-5C475F6FD1B3}"/>
              </a:ext>
            </a:extLst>
          </p:cNvPr>
          <p:cNvGrpSpPr/>
          <p:nvPr/>
        </p:nvGrpSpPr>
        <p:grpSpPr>
          <a:xfrm>
            <a:off x="1524000" y="2476500"/>
            <a:ext cx="4572000" cy="3810000"/>
            <a:chOff x="1371600" y="2247900"/>
            <a:chExt cx="4572000" cy="3810000"/>
          </a:xfrm>
        </p:grpSpPr>
        <p:pic>
          <p:nvPicPr>
            <p:cNvPr id="3" name="Google Shape;229;p27">
              <a:extLst>
                <a:ext uri="{FF2B5EF4-FFF2-40B4-BE49-F238E27FC236}">
                  <a16:creationId xmlns:a16="http://schemas.microsoft.com/office/drawing/2014/main" id="{BCCD754E-1FF8-D370-D09E-FEBF0CB07A7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1450" t="-1763" r="14428" b="13573"/>
            <a:stretch/>
          </p:blipFill>
          <p:spPr>
            <a:xfrm>
              <a:off x="1371600" y="2247900"/>
              <a:ext cx="4572000" cy="381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B4A5C8-A56B-9AC2-6FE1-4E32A25D8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57198" y="4076700"/>
              <a:ext cx="3733800" cy="762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65D1ED-68C2-9D07-6A8B-308C0D4FC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802" y="2247900"/>
              <a:ext cx="4419597" cy="90197"/>
            </a:xfrm>
            <a:prstGeom prst="rect">
              <a:avLst/>
            </a:prstGeom>
          </p:spPr>
        </p:pic>
      </p:grp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4799C34E-6B34-4B66-F51B-41CF7B65A080}"/>
              </a:ext>
            </a:extLst>
          </p:cNvPr>
          <p:cNvSpPr/>
          <p:nvPr/>
        </p:nvSpPr>
        <p:spPr>
          <a:xfrm>
            <a:off x="1443507" y="4076700"/>
            <a:ext cx="4728692" cy="2643860"/>
          </a:xfrm>
          <a:prstGeom prst="triangle">
            <a:avLst>
              <a:gd name="adj" fmla="val 14414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D5E1E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18;p26">
            <a:extLst>
              <a:ext uri="{FF2B5EF4-FFF2-40B4-BE49-F238E27FC236}">
                <a16:creationId xmlns:a16="http://schemas.microsoft.com/office/drawing/2014/main" id="{07D1360E-E72D-88C0-92CF-A76C12D5B559}"/>
              </a:ext>
            </a:extLst>
          </p:cNvPr>
          <p:cNvSpPr txBox="1"/>
          <p:nvPr/>
        </p:nvSpPr>
        <p:spPr>
          <a:xfrm>
            <a:off x="6096000" y="6707580"/>
            <a:ext cx="6193859" cy="2499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>
                <a:solidFill>
                  <a:schemeClr val="dk1"/>
                </a:solidFill>
              </a:rPr>
              <a:t>QnA </a:t>
            </a:r>
            <a:r>
              <a:rPr lang="ko-KR" altLang="en-US" sz="2000">
                <a:solidFill>
                  <a:schemeClr val="dk1"/>
                </a:solidFill>
              </a:rPr>
              <a:t>게시판의 경우 답변자를 수의사로 선택하면</a:t>
            </a:r>
            <a:endParaRPr lang="en-US" altLang="ko-KR"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1"/>
                </a:solidFill>
              </a:rPr>
              <a:t>녹색 청진기 아이콘을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>
                <a:solidFill>
                  <a:schemeClr val="dk1"/>
                </a:solidFill>
              </a:rPr>
              <a:t>답변 완료라면 청색 청진기 아이콘으로 표시</a:t>
            </a:r>
            <a:endParaRPr lang="en-US" altLang="ko-KR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비밀 글이라면 비밀글 표시를 표시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9BD89-1121-1F7E-48DE-62E85AFFB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507" y="6732204"/>
            <a:ext cx="4648200" cy="2475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Google Shape;218;p26">
            <a:extLst>
              <a:ext uri="{FF2B5EF4-FFF2-40B4-BE49-F238E27FC236}">
                <a16:creationId xmlns:a16="http://schemas.microsoft.com/office/drawing/2014/main" id="{AAF04032-E29D-3B14-B314-C48F85663AB1}"/>
              </a:ext>
            </a:extLst>
          </p:cNvPr>
          <p:cNvSpPr txBox="1"/>
          <p:nvPr/>
        </p:nvSpPr>
        <p:spPr>
          <a:xfrm>
            <a:off x="14239499" y="8878103"/>
            <a:ext cx="2626801" cy="65823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8000" tIns="0" rIns="0" bIns="0" numCol="1" spcCol="215900" anchor="t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</a:rPr>
              <a:t>활동 내역이 없는경우</a:t>
            </a:r>
          </a:p>
        </p:txBody>
      </p:sp>
    </p:spTree>
    <p:extLst>
      <p:ext uri="{BB962C8B-B14F-4D97-AF65-F5344CB8AC3E}">
        <p14:creationId xmlns:p14="http://schemas.microsoft.com/office/powerpoint/2010/main" val="278681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0;p28">
            <a:extLst>
              <a:ext uri="{FF2B5EF4-FFF2-40B4-BE49-F238E27FC236}">
                <a16:creationId xmlns:a16="http://schemas.microsoft.com/office/drawing/2014/main" id="{9E25AE06-861E-82BB-DA47-E8D323913D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3125" y="2521942"/>
            <a:ext cx="5750176" cy="4699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241;p28">
            <a:extLst>
              <a:ext uri="{FF2B5EF4-FFF2-40B4-BE49-F238E27FC236}">
                <a16:creationId xmlns:a16="http://schemas.microsoft.com/office/drawing/2014/main" id="{4386871D-4279-D89C-21B5-6C2576B9DF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4076700"/>
            <a:ext cx="5924873" cy="483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D30AC6B-26FB-694E-A393-1A5B10E84A84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마이페이지 </a:t>
            </a:r>
            <a:r>
              <a:rPr lang="en-US" altLang="ko-KR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내 활동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360314-05AE-E50C-3803-A5802DB9F0FD}"/>
              </a:ext>
            </a:extLst>
          </p:cNvPr>
          <p:cNvGrpSpPr/>
          <p:nvPr/>
        </p:nvGrpSpPr>
        <p:grpSpPr>
          <a:xfrm>
            <a:off x="3810000" y="2657222"/>
            <a:ext cx="13013150" cy="2486278"/>
            <a:chOff x="4384166" y="4779615"/>
            <a:chExt cx="13013150" cy="2486278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00A2022C-F843-D283-61AC-F7800C81DBC2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1623"/>
              <a:ext cx="6424516" cy="20242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댓글의 글은 태그는 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게시판 종류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자랑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자유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정보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QnA)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를 표시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 내용 클릭 시 해당 댓글이 작성된 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 상세 페이지로 이동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F13B787-09F7-8E8A-75D6-944DF5EA1C6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4384166" y="5241623"/>
              <a:ext cx="6588634" cy="1012135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90752D-F4B2-BF73-F2E9-F7CF17EFDE68}"/>
                </a:ext>
              </a:extLst>
            </p:cNvPr>
            <p:cNvSpPr/>
            <p:nvPr/>
          </p:nvSpPr>
          <p:spPr>
            <a:xfrm>
              <a:off x="11013566" y="4779615"/>
              <a:ext cx="1600200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댓글 목록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140CA2-1EB8-73BA-23A4-74BC7AF9A4C0}"/>
              </a:ext>
            </a:extLst>
          </p:cNvPr>
          <p:cNvGrpSpPr/>
          <p:nvPr/>
        </p:nvGrpSpPr>
        <p:grpSpPr>
          <a:xfrm>
            <a:off x="7010400" y="4610100"/>
            <a:ext cx="9812750" cy="3005647"/>
            <a:chOff x="7584566" y="3925537"/>
            <a:chExt cx="9812750" cy="3005647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764F6A3E-04B6-6244-6825-F59A7B2B37D0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1623"/>
              <a:ext cx="6424516" cy="16895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게시판 종류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자랑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자유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정보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QnA),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태그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선택시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 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 제목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첨부파일 아이콘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있을 시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작성자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닉네임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등급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조회수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작성일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 수를 표시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B72153C-B10D-C879-D892-7ABC7860C681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7584566" y="3925537"/>
              <a:ext cx="3388234" cy="2160867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9217F15-AF49-CB2A-875F-F10D14A48803}"/>
                </a:ext>
              </a:extLst>
            </p:cNvPr>
            <p:cNvSpPr/>
            <p:nvPr/>
          </p:nvSpPr>
          <p:spPr>
            <a:xfrm>
              <a:off x="11013566" y="4779615"/>
              <a:ext cx="1600200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보관함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A8E7A-2577-36F4-C28E-32BE4C9FD9B3}"/>
              </a:ext>
            </a:extLst>
          </p:cNvPr>
          <p:cNvGrpSpPr/>
          <p:nvPr/>
        </p:nvGrpSpPr>
        <p:grpSpPr>
          <a:xfrm>
            <a:off x="5638800" y="7955461"/>
            <a:ext cx="11184350" cy="1701515"/>
            <a:chOff x="6212966" y="4779615"/>
            <a:chExt cx="11184350" cy="1701515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C23AE30-5E0A-6077-1732-9276A06F28EF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1624"/>
              <a:ext cx="6424516" cy="1239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해당 목록의 페이지를 이동할 수 있다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.</a:t>
              </a: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하단 검색 창에 검색 조건으로 목록 내 검색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가능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BBD1727-61CA-34FC-B7F5-F86275C04D8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6212966" y="5432164"/>
              <a:ext cx="4759834" cy="429213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21CF65C-E894-15BD-38EA-F2B423B38C20}"/>
                </a:ext>
              </a:extLst>
            </p:cNvPr>
            <p:cNvSpPr/>
            <p:nvPr/>
          </p:nvSpPr>
          <p:spPr>
            <a:xfrm>
              <a:off x="11017300" y="4779615"/>
              <a:ext cx="2129866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페이징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검색창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02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37F56C-6A86-0D7B-5494-125ADEACBF2E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통합 검색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3D1B31-D5A6-5008-E82E-FB081442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82204"/>
            <a:ext cx="8153400" cy="3127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B6073-A9E1-DC54-1FF7-4798011352BE}"/>
              </a:ext>
            </a:extLst>
          </p:cNvPr>
          <p:cNvSpPr txBox="1"/>
          <p:nvPr/>
        </p:nvSpPr>
        <p:spPr>
          <a:xfrm>
            <a:off x="9982200" y="3073587"/>
            <a:ext cx="5492838" cy="1765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/>
              <a:t>헤더 통합검색 창에 </a:t>
            </a:r>
            <a:endParaRPr lang="en-US" altLang="ko-KR"/>
          </a:p>
          <a:p>
            <a:r>
              <a:rPr lang="ko-KR" altLang="en-US"/>
              <a:t>검색조건</a:t>
            </a:r>
            <a:r>
              <a:rPr lang="en-US" altLang="ko-KR"/>
              <a:t>(</a:t>
            </a:r>
            <a:r>
              <a:rPr lang="ko-KR" altLang="en-US"/>
              <a:t>제목</a:t>
            </a:r>
            <a:r>
              <a:rPr lang="en-US" altLang="ko-KR"/>
              <a:t>, </a:t>
            </a:r>
            <a:r>
              <a:rPr lang="ko-KR" altLang="en-US"/>
              <a:t>내용</a:t>
            </a:r>
            <a:r>
              <a:rPr lang="en-US" altLang="ko-KR"/>
              <a:t>, </a:t>
            </a:r>
            <a:r>
              <a:rPr lang="ko-KR" altLang="en-US"/>
              <a:t>작성자</a:t>
            </a:r>
            <a:r>
              <a:rPr lang="en-US" altLang="ko-KR"/>
              <a:t>, </a:t>
            </a:r>
            <a:r>
              <a:rPr lang="ko-KR" altLang="en-US"/>
              <a:t>제목</a:t>
            </a:r>
            <a:r>
              <a:rPr lang="en-US" altLang="ko-KR"/>
              <a:t>+</a:t>
            </a:r>
            <a:r>
              <a:rPr lang="ko-KR" altLang="en-US"/>
              <a:t>내용</a:t>
            </a:r>
            <a:r>
              <a:rPr lang="en-US" altLang="ko-KR"/>
              <a:t>), </a:t>
            </a:r>
          </a:p>
          <a:p>
            <a:r>
              <a:rPr lang="ko-KR" altLang="en-US"/>
              <a:t>검색 내용으로 전체 페이지 내 검색 가능</a:t>
            </a:r>
          </a:p>
        </p:txBody>
      </p:sp>
      <p:pic>
        <p:nvPicPr>
          <p:cNvPr id="7" name="Google Shape;250;p29">
            <a:extLst>
              <a:ext uri="{FF2B5EF4-FFF2-40B4-BE49-F238E27FC236}">
                <a16:creationId xmlns:a16="http://schemas.microsoft.com/office/drawing/2014/main" id="{513F7936-584B-FFBE-6EE0-AF41319AFF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63" b="57069"/>
          <a:stretch/>
        </p:blipFill>
        <p:spPr>
          <a:xfrm>
            <a:off x="1288422" y="6239090"/>
            <a:ext cx="8160378" cy="3146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62D27-C89A-6BD7-3080-803F0DC2825B}"/>
              </a:ext>
            </a:extLst>
          </p:cNvPr>
          <p:cNvSpPr txBox="1"/>
          <p:nvPr/>
        </p:nvSpPr>
        <p:spPr>
          <a:xfrm>
            <a:off x="9982200" y="6620090"/>
            <a:ext cx="7391356" cy="271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ko-KR" altLang="en-US"/>
              <a:t>상단에 검색 내용과 검색 결과 수를 포함하여 </a:t>
            </a:r>
          </a:p>
          <a:p>
            <a:r>
              <a:rPr lang="en-US" altLang="ko-KR"/>
              <a:t>"</a:t>
            </a:r>
            <a:r>
              <a:rPr lang="ko-KR" altLang="en-US"/>
              <a:t>전체 게시판 내 </a:t>
            </a:r>
            <a:r>
              <a:rPr lang="en-US" altLang="ko-KR"/>
              <a:t>'</a:t>
            </a:r>
            <a:r>
              <a:rPr lang="ko-KR" altLang="en-US"/>
              <a:t>검색 내용</a:t>
            </a:r>
            <a:r>
              <a:rPr lang="en-US" altLang="ko-KR"/>
              <a:t>' </a:t>
            </a:r>
            <a:r>
              <a:rPr lang="ko-KR" altLang="en-US"/>
              <a:t>검색 결과</a:t>
            </a:r>
            <a:r>
              <a:rPr lang="en-US" altLang="ko-KR"/>
              <a:t>: </a:t>
            </a:r>
            <a:r>
              <a:rPr lang="ko-KR" altLang="en-US"/>
              <a:t>총 </a:t>
            </a:r>
            <a:r>
              <a:rPr lang="en-US" altLang="ko-KR"/>
              <a:t>'</a:t>
            </a:r>
            <a:r>
              <a:rPr lang="ko-KR" altLang="en-US"/>
              <a:t>검색 결과 수</a:t>
            </a:r>
            <a:r>
              <a:rPr lang="en-US" altLang="ko-KR"/>
              <a:t>'</a:t>
            </a:r>
            <a:r>
              <a:rPr lang="ko-KR" altLang="en-US"/>
              <a:t>건</a:t>
            </a:r>
            <a:r>
              <a:rPr lang="en-US" altLang="ko-KR"/>
              <a:t>"</a:t>
            </a:r>
            <a:r>
              <a:rPr lang="ko-KR" altLang="en-US"/>
              <a:t> 표시</a:t>
            </a:r>
          </a:p>
          <a:p>
            <a:r>
              <a:rPr lang="ko-KR" altLang="en-US"/>
              <a:t>목록은 </a:t>
            </a:r>
            <a:r>
              <a:rPr lang="en-US" altLang="ko-KR"/>
              <a:t>10</a:t>
            </a:r>
            <a:r>
              <a:rPr lang="ko-KR" altLang="en-US"/>
              <a:t>개씩 페이징 처리하여 표시</a:t>
            </a:r>
          </a:p>
          <a:p>
            <a:r>
              <a:rPr lang="ko-KR" altLang="en-US"/>
              <a:t>글 제목을 클릭 시 해당 글 상세 페이지로 이동</a:t>
            </a:r>
            <a:r>
              <a:rPr lang="en-US" altLang="ko-KR"/>
              <a:t>.</a:t>
            </a:r>
            <a:endParaRPr lang="ko-KR" altLang="en-US"/>
          </a:p>
          <a:p>
            <a:r>
              <a:rPr lang="ko-KR" altLang="en-US"/>
              <a:t>댓글 수를 클릭 시 해당 글 상세 페이지의 댓글 창으로 이동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A712E7-B0F1-016C-C842-70DBB2091267}"/>
              </a:ext>
            </a:extLst>
          </p:cNvPr>
          <p:cNvSpPr/>
          <p:nvPr/>
        </p:nvSpPr>
        <p:spPr>
          <a:xfrm>
            <a:off x="10039350" y="2657222"/>
            <a:ext cx="1600200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통합 검색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4DF07A-48B7-6806-C044-05CEF42A6F8C}"/>
              </a:ext>
            </a:extLst>
          </p:cNvPr>
          <p:cNvSpPr/>
          <p:nvPr/>
        </p:nvSpPr>
        <p:spPr>
          <a:xfrm>
            <a:off x="10039350" y="6226681"/>
            <a:ext cx="1600200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검색 결과</a:t>
            </a:r>
          </a:p>
        </p:txBody>
      </p:sp>
    </p:spTree>
    <p:extLst>
      <p:ext uri="{BB962C8B-B14F-4D97-AF65-F5344CB8AC3E}">
        <p14:creationId xmlns:p14="http://schemas.microsoft.com/office/powerpoint/2010/main" val="1106040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81781E-302B-9165-C4F6-4C274FAB6325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공지 사항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pic>
        <p:nvPicPr>
          <p:cNvPr id="3" name="Google Shape;260;p30">
            <a:extLst>
              <a:ext uri="{FF2B5EF4-FFF2-40B4-BE49-F238E27FC236}">
                <a16:creationId xmlns:a16="http://schemas.microsoft.com/office/drawing/2014/main" id="{14898BBA-CCDD-E1A3-609F-308C29C2F3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3966763"/>
            <a:ext cx="5164199" cy="4333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oogle Shape;261;p30">
            <a:extLst>
              <a:ext uri="{FF2B5EF4-FFF2-40B4-BE49-F238E27FC236}">
                <a16:creationId xmlns:a16="http://schemas.microsoft.com/office/drawing/2014/main" id="{84A48660-583D-90D3-D5CE-B5601910A5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2620023"/>
            <a:ext cx="4249425" cy="72478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0B9D33AE-AC80-A774-5E2C-31091890239D}"/>
              </a:ext>
            </a:extLst>
          </p:cNvPr>
          <p:cNvSpPr txBox="1"/>
          <p:nvPr/>
        </p:nvSpPr>
        <p:spPr>
          <a:xfrm>
            <a:off x="10463925" y="3867257"/>
            <a:ext cx="6316200" cy="38779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/>
          </a:p>
          <a:p>
            <a:pPr>
              <a:lnSpc>
                <a:spcPct val="200000"/>
              </a:lnSpc>
            </a:pPr>
            <a:r>
              <a:rPr lang="ko-KR" altLang="en-US"/>
              <a:t>헤더에 공지사항 페이지 이동 버튼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ko-KR" altLang="en-US"/>
              <a:t>드롭다운 메뉴로 게시판 이용규칙</a:t>
            </a:r>
            <a:r>
              <a:rPr lang="en-US" altLang="ko-KR"/>
              <a:t>, </a:t>
            </a:r>
            <a:r>
              <a:rPr lang="ko-KR" altLang="en-US"/>
              <a:t>등급과 경험치</a:t>
            </a:r>
            <a:r>
              <a:rPr lang="en-US" altLang="ko-KR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/>
              <a:t>신고 및 제재</a:t>
            </a:r>
            <a:r>
              <a:rPr lang="en-US" altLang="ko-KR"/>
              <a:t>, </a:t>
            </a:r>
            <a:r>
              <a:rPr lang="ko-KR" altLang="en-US"/>
              <a:t>문의하기로 구성</a:t>
            </a:r>
            <a:endParaRPr/>
          </a:p>
          <a:p>
            <a:pPr>
              <a:lnSpc>
                <a:spcPct val="200000"/>
              </a:lnSpc>
            </a:pPr>
            <a:r>
              <a:rPr lang="ko-KR" altLang="en-US"/>
              <a:t>메뉴의 항목을 클릭 시 내용이 펼쳐져 표시되며</a:t>
            </a:r>
            <a:r>
              <a:rPr lang="en-US" altLang="ko-KR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/>
              <a:t>게시판 이용규칙이 기본으로 펼쳐져 있음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ko-KR" altLang="en-US"/>
              <a:t>여러 항목을 동시에 접거나 펼치기 가능</a:t>
            </a:r>
            <a:endParaRPr/>
          </a:p>
          <a:p>
            <a:pPr>
              <a:lnSpc>
                <a:spcPct val="200000"/>
              </a:lnSpc>
            </a:pPr>
            <a:endParaRPr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897AE7-7FC1-D11F-8BCE-D1D949A35A01}"/>
              </a:ext>
            </a:extLst>
          </p:cNvPr>
          <p:cNvCxnSpPr>
            <a:cxnSpLocks/>
          </p:cNvCxnSpPr>
          <p:nvPr/>
        </p:nvCxnSpPr>
        <p:spPr>
          <a:xfrm>
            <a:off x="4750680" y="3069626"/>
            <a:ext cx="735720" cy="113011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778BAA-F564-C1E6-B611-53C681D2A740}"/>
              </a:ext>
            </a:extLst>
          </p:cNvPr>
          <p:cNvSpPr/>
          <p:nvPr/>
        </p:nvSpPr>
        <p:spPr>
          <a:xfrm>
            <a:off x="2910069" y="2917226"/>
            <a:ext cx="1936242" cy="373944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모두 펼쳤을 때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65" y="1464797"/>
            <a:ext cx="2432671" cy="2432671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167" y="1455582"/>
            <a:ext cx="2451100" cy="2451100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755" y="1464797"/>
            <a:ext cx="2432671" cy="2432671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00" y="1455582"/>
            <a:ext cx="2451100" cy="2451100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79544" y="4368800"/>
            <a:ext cx="2880000" cy="4787900"/>
          </a:xfrm>
          <a:prstGeom prst="rect">
            <a:avLst/>
          </a:prstGeom>
        </p:spPr>
      </p:pic>
      <p:sp>
        <p:nvSpPr>
          <p:cNvPr id="18" name="TextBox 11"/>
          <p:cNvSpPr txBox="1"/>
          <p:nvPr/>
        </p:nvSpPr>
        <p:spPr>
          <a:xfrm>
            <a:off x="1003140" y="5181600"/>
            <a:ext cx="2232809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00" spc="-400" err="1">
                <a:solidFill>
                  <a:srgbClr val="5EBC88"/>
                </a:solidFill>
                <a:latin typeface="Calibri"/>
                <a:ea typeface="S-Core Dream 8 Heavy"/>
              </a:rPr>
              <a:t>구현석</a:t>
            </a:r>
            <a:endParaRPr kumimoji="0" lang="ko-KR" altLang="en-US" sz="4500" b="0" i="0" u="none" strike="noStrike" kern="1200" cap="none" spc="-400" normalizeH="0" baseline="0" noProof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Calibri"/>
              <a:ea typeface="S-Core Dream 8 Heavy"/>
              <a:cs typeface="+mn-cs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1030106" y="8369300"/>
            <a:ext cx="2178876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게시판</a:t>
            </a:r>
          </a:p>
        </p:txBody>
      </p:sp>
      <p:pic>
        <p:nvPicPr>
          <p:cNvPr id="34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533" y="8140700"/>
            <a:ext cx="1262023" cy="114300"/>
          </a:xfrm>
          <a:prstGeom prst="rect">
            <a:avLst/>
          </a:prstGeom>
        </p:spPr>
      </p:pic>
      <p:pic>
        <p:nvPicPr>
          <p:cNvPr id="61" name="Picture 7">
            <a:extLst>
              <a:ext uri="{FF2B5EF4-FFF2-40B4-BE49-F238E27FC236}">
                <a16:creationId xmlns:a16="http://schemas.microsoft.com/office/drawing/2014/main" id="{0E5481B9-1433-8AE2-BBAE-6F5C12898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613770" y="4368800"/>
            <a:ext cx="2871436" cy="4787900"/>
          </a:xfrm>
          <a:prstGeom prst="rect">
            <a:avLst/>
          </a:prstGeom>
        </p:spPr>
      </p:pic>
      <p:sp>
        <p:nvSpPr>
          <p:cNvPr id="62" name="TextBox 11">
            <a:extLst>
              <a:ext uri="{FF2B5EF4-FFF2-40B4-BE49-F238E27FC236}">
                <a16:creationId xmlns:a16="http://schemas.microsoft.com/office/drawing/2014/main" id="{F646638B-BE28-73B1-996C-8F23211421BE}"/>
              </a:ext>
            </a:extLst>
          </p:cNvPr>
          <p:cNvSpPr txBox="1"/>
          <p:nvPr/>
        </p:nvSpPr>
        <p:spPr>
          <a:xfrm>
            <a:off x="7936403" y="5181600"/>
            <a:ext cx="2226169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00" spc="-400">
                <a:solidFill>
                  <a:srgbClr val="5EBC88"/>
                </a:solidFill>
                <a:latin typeface="Calibri"/>
                <a:ea typeface="S-Core Dream 8 Heavy"/>
              </a:rPr>
              <a:t>김</a:t>
            </a:r>
            <a:r>
              <a:rPr kumimoji="0" lang="ko-KR" altLang="en-US" sz="4500" b="0" i="0" u="none" strike="noStrike" kern="1200" cap="none" spc="-4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8 Heavy"/>
                <a:cs typeface="+mn-cs"/>
              </a:rPr>
              <a:t>윤섭</a:t>
            </a:r>
          </a:p>
        </p:txBody>
      </p:sp>
      <p:sp>
        <p:nvSpPr>
          <p:cNvPr id="65" name="TextBox 14">
            <a:extLst>
              <a:ext uri="{FF2B5EF4-FFF2-40B4-BE49-F238E27FC236}">
                <a16:creationId xmlns:a16="http://schemas.microsoft.com/office/drawing/2014/main" id="{CC8BF65F-7D8A-811E-208E-BD51F5C9E6CC}"/>
              </a:ext>
            </a:extLst>
          </p:cNvPr>
          <p:cNvSpPr txBox="1"/>
          <p:nvPr/>
        </p:nvSpPr>
        <p:spPr>
          <a:xfrm>
            <a:off x="7963289" y="8369300"/>
            <a:ext cx="21723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팀장</a:t>
            </a:r>
          </a:p>
        </p:txBody>
      </p:sp>
      <p:pic>
        <p:nvPicPr>
          <p:cNvPr id="66" name="Picture 27">
            <a:extLst>
              <a:ext uri="{FF2B5EF4-FFF2-40B4-BE49-F238E27FC236}">
                <a16:creationId xmlns:a16="http://schemas.microsoft.com/office/drawing/2014/main" id="{59639146-B98F-F15C-6E4C-DFC81972D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352" y="8140700"/>
            <a:ext cx="1258270" cy="114300"/>
          </a:xfrm>
          <a:prstGeom prst="rect">
            <a:avLst/>
          </a:prstGeom>
        </p:spPr>
      </p:pic>
      <p:pic>
        <p:nvPicPr>
          <p:cNvPr id="75" name="Picture 7">
            <a:extLst>
              <a:ext uri="{FF2B5EF4-FFF2-40B4-BE49-F238E27FC236}">
                <a16:creationId xmlns:a16="http://schemas.microsoft.com/office/drawing/2014/main" id="{ED024C96-D42B-3CD4-6A39-5BF19E674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4624561" y="4368800"/>
            <a:ext cx="2871436" cy="4787900"/>
          </a:xfrm>
          <a:prstGeom prst="rect">
            <a:avLst/>
          </a:prstGeom>
        </p:spPr>
      </p:pic>
      <p:sp>
        <p:nvSpPr>
          <p:cNvPr id="76" name="TextBox 11">
            <a:extLst>
              <a:ext uri="{FF2B5EF4-FFF2-40B4-BE49-F238E27FC236}">
                <a16:creationId xmlns:a16="http://schemas.microsoft.com/office/drawing/2014/main" id="{2F788DFE-2817-CA0B-8A66-A1E26450315F}"/>
              </a:ext>
            </a:extLst>
          </p:cNvPr>
          <p:cNvSpPr txBox="1"/>
          <p:nvPr/>
        </p:nvSpPr>
        <p:spPr>
          <a:xfrm>
            <a:off x="14947195" y="5181600"/>
            <a:ext cx="2226169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-4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8 Heavy"/>
                <a:cs typeface="+mn-cs"/>
              </a:rPr>
              <a:t>박민우</a:t>
            </a:r>
          </a:p>
        </p:txBody>
      </p:sp>
      <p:sp>
        <p:nvSpPr>
          <p:cNvPr id="79" name="TextBox 14">
            <a:extLst>
              <a:ext uri="{FF2B5EF4-FFF2-40B4-BE49-F238E27FC236}">
                <a16:creationId xmlns:a16="http://schemas.microsoft.com/office/drawing/2014/main" id="{CBDE9399-2915-EC47-15D5-71009FE75965}"/>
              </a:ext>
            </a:extLst>
          </p:cNvPr>
          <p:cNvSpPr txBox="1"/>
          <p:nvPr/>
        </p:nvSpPr>
        <p:spPr>
          <a:xfrm>
            <a:off x="14974081" y="8369300"/>
            <a:ext cx="21723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회원 </a:t>
            </a:r>
            <a:r>
              <a:rPr kumimoji="0" lang="en-US" altLang="ko-KR" sz="2200" b="0" i="0" u="none" strike="noStrike" kern="1200" cap="none" spc="-1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/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관리자</a:t>
            </a:r>
          </a:p>
        </p:txBody>
      </p:sp>
      <p:pic>
        <p:nvPicPr>
          <p:cNvPr id="80" name="Picture 27">
            <a:extLst>
              <a:ext uri="{FF2B5EF4-FFF2-40B4-BE49-F238E27FC236}">
                <a16:creationId xmlns:a16="http://schemas.microsoft.com/office/drawing/2014/main" id="{5639B149-B574-9D31-1A66-3D9BF7954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1144" y="8140700"/>
            <a:ext cx="1258270" cy="114300"/>
          </a:xfrm>
          <a:prstGeom prst="rect">
            <a:avLst/>
          </a:prstGeom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9C469E9F-849B-1947-C973-93484B22B1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104092" y="4368800"/>
            <a:ext cx="2880000" cy="4787900"/>
          </a:xfrm>
          <a:prstGeom prst="rect">
            <a:avLst/>
          </a:prstGeom>
        </p:spPr>
      </p:pic>
      <p:sp>
        <p:nvSpPr>
          <p:cNvPr id="83" name="TextBox 15">
            <a:extLst>
              <a:ext uri="{FF2B5EF4-FFF2-40B4-BE49-F238E27FC236}">
                <a16:creationId xmlns:a16="http://schemas.microsoft.com/office/drawing/2014/main" id="{5B6416A3-F834-3E0F-1F6B-4DBE33267E60}"/>
              </a:ext>
            </a:extLst>
          </p:cNvPr>
          <p:cNvSpPr txBox="1"/>
          <p:nvPr/>
        </p:nvSpPr>
        <p:spPr>
          <a:xfrm>
            <a:off x="4427687" y="5168900"/>
            <a:ext cx="2232809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-4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Calibri"/>
                <a:ea typeface="S-Core Dream 8 Heavy"/>
                <a:cs typeface="+mn-cs"/>
              </a:rPr>
              <a:t>김주희</a:t>
            </a:r>
          </a:p>
        </p:txBody>
      </p:sp>
      <p:sp>
        <p:nvSpPr>
          <p:cNvPr id="86" name="TextBox 18">
            <a:extLst>
              <a:ext uri="{FF2B5EF4-FFF2-40B4-BE49-F238E27FC236}">
                <a16:creationId xmlns:a16="http://schemas.microsoft.com/office/drawing/2014/main" id="{581CC09B-86A8-557B-D61E-85685C2C9A84}"/>
              </a:ext>
            </a:extLst>
          </p:cNvPr>
          <p:cNvSpPr txBox="1"/>
          <p:nvPr/>
        </p:nvSpPr>
        <p:spPr>
          <a:xfrm>
            <a:off x="4454653" y="8356600"/>
            <a:ext cx="2178876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게시판</a:t>
            </a:r>
          </a:p>
        </p:txBody>
      </p:sp>
      <p:pic>
        <p:nvPicPr>
          <p:cNvPr id="91" name="Picture 28">
            <a:extLst>
              <a:ext uri="{FF2B5EF4-FFF2-40B4-BE49-F238E27FC236}">
                <a16:creationId xmlns:a16="http://schemas.microsoft.com/office/drawing/2014/main" id="{147F83D3-9FBF-DF7C-5C63-1444F83B5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3080" y="8140700"/>
            <a:ext cx="1262022" cy="114300"/>
          </a:xfrm>
          <a:prstGeom prst="rect">
            <a:avLst/>
          </a:prstGeom>
        </p:spPr>
      </p:pic>
      <p:pic>
        <p:nvPicPr>
          <p:cNvPr id="95" name="Picture 8">
            <a:extLst>
              <a:ext uri="{FF2B5EF4-FFF2-40B4-BE49-F238E27FC236}">
                <a16:creationId xmlns:a16="http://schemas.microsoft.com/office/drawing/2014/main" id="{5A987DD3-6C8B-4475-113F-0C6AB837F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24553" y="4368800"/>
            <a:ext cx="2880000" cy="4787900"/>
          </a:xfrm>
          <a:prstGeom prst="rect">
            <a:avLst/>
          </a:prstGeom>
        </p:spPr>
      </p:pic>
      <p:sp>
        <p:nvSpPr>
          <p:cNvPr id="96" name="TextBox 15">
            <a:extLst>
              <a:ext uri="{FF2B5EF4-FFF2-40B4-BE49-F238E27FC236}">
                <a16:creationId xmlns:a16="http://schemas.microsoft.com/office/drawing/2014/main" id="{F10055EF-127B-5F32-1E72-4C3F9C2B0652}"/>
              </a:ext>
            </a:extLst>
          </p:cNvPr>
          <p:cNvSpPr txBox="1"/>
          <p:nvPr/>
        </p:nvSpPr>
        <p:spPr>
          <a:xfrm>
            <a:off x="11448148" y="5168900"/>
            <a:ext cx="2232809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-4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Calibri"/>
                <a:ea typeface="S-Core Dream 8 Heavy"/>
                <a:cs typeface="+mn-cs"/>
              </a:rPr>
              <a:t>김슬기</a:t>
            </a: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2B48EBF2-35D5-3A71-9600-AD1EA11886EC}"/>
              </a:ext>
            </a:extLst>
          </p:cNvPr>
          <p:cNvSpPr txBox="1"/>
          <p:nvPr/>
        </p:nvSpPr>
        <p:spPr>
          <a:xfrm>
            <a:off x="11252858" y="6394450"/>
            <a:ext cx="2623389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안녕하세요</a:t>
            </a:r>
            <a:r>
              <a:rPr kumimoji="0" lang="en-US" altLang="ko-KR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 </a:t>
            </a: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김슬기입니다</a:t>
            </a:r>
          </a:p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팀에서 할머니를 맡고있고</a:t>
            </a:r>
          </a:p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</a:t>
            </a:r>
            <a:r>
              <a:rPr kumimoji="0" lang="en-US" altLang="ko-KR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CRUD</a:t>
            </a: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담당했습니다</a:t>
            </a:r>
            <a:r>
              <a:rPr kumimoji="0" lang="en-US" altLang="ko-KR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  <a:endParaRPr kumimoji="0" lang="en-US" b="0" i="0" u="none" strike="noStrike" kern="1200" cap="none" spc="-100" normalizeH="0" baseline="0" noProof="0">
              <a:ln>
                <a:noFill/>
              </a:ln>
              <a:solidFill>
                <a:srgbClr val="DEB98B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EFE8F973-69F4-48B5-E429-EB48FFDD09FE}"/>
              </a:ext>
            </a:extLst>
          </p:cNvPr>
          <p:cNvSpPr txBox="1"/>
          <p:nvPr/>
        </p:nvSpPr>
        <p:spPr>
          <a:xfrm>
            <a:off x="11475114" y="8356600"/>
            <a:ext cx="2178876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회원 </a:t>
            </a:r>
            <a:r>
              <a:rPr kumimoji="0" lang="en-US" altLang="ko-KR" sz="2200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/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관리자</a:t>
            </a:r>
          </a:p>
        </p:txBody>
      </p:sp>
      <p:pic>
        <p:nvPicPr>
          <p:cNvPr id="100" name="Picture 28">
            <a:extLst>
              <a:ext uri="{FF2B5EF4-FFF2-40B4-BE49-F238E27FC236}">
                <a16:creationId xmlns:a16="http://schemas.microsoft.com/office/drawing/2014/main" id="{D873465B-6A24-8AD2-6DBD-37AF71608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3541" y="8140700"/>
            <a:ext cx="1262022" cy="114300"/>
          </a:xfrm>
          <a:prstGeom prst="rect">
            <a:avLst/>
          </a:prstGeom>
        </p:spPr>
      </p:pic>
      <p:pic>
        <p:nvPicPr>
          <p:cNvPr id="101" name="Picture 3">
            <a:extLst>
              <a:ext uri="{FF2B5EF4-FFF2-40B4-BE49-F238E27FC236}">
                <a16:creationId xmlns:a16="http://schemas.microsoft.com/office/drawing/2014/main" id="{2F720180-FE59-FDA7-79E2-5E5FF0C684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20280" y="1464797"/>
            <a:ext cx="2432671" cy="2432671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062AB133-0231-72B1-616D-AAC4A088455E}"/>
              </a:ext>
            </a:extLst>
          </p:cNvPr>
          <p:cNvSpPr txBox="1"/>
          <p:nvPr/>
        </p:nvSpPr>
        <p:spPr>
          <a:xfrm>
            <a:off x="14748585" y="6394450"/>
            <a:ext cx="2623389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관리자 페이지와 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신고기능을 만들었습니다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00" dirty="0">
                <a:solidFill>
                  <a:srgbClr val="5EBC88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다들 너무 고생했습니다</a:t>
            </a:r>
            <a:r>
              <a:rPr lang="en-US" altLang="ko-KR" spc="-100" dirty="0">
                <a:solidFill>
                  <a:srgbClr val="5EBC88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  <a:endParaRPr kumimoji="0" lang="en-US" b="0" i="0" u="none" strike="noStrike" kern="1200" cap="none" spc="-100" normalizeH="0" baseline="0" noProof="0" dirty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B42B2EE7-BA35-AFBF-1A26-BA5C1EFAC54F}"/>
              </a:ext>
            </a:extLst>
          </p:cNvPr>
          <p:cNvSpPr txBox="1"/>
          <p:nvPr/>
        </p:nvSpPr>
        <p:spPr>
          <a:xfrm>
            <a:off x="7737793" y="6394450"/>
            <a:ext cx="2623389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고양이를 아주 많이 좋아합니다</a:t>
            </a:r>
            <a:endParaRPr kumimoji="0" lang="en-US" b="0" i="0" u="none" strike="noStrike" kern="1200" cap="none" spc="-100" normalizeH="0" baseline="0" noProof="0" dirty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E11309F3-6B61-FCBD-DB3D-DD0D049AF19F}"/>
              </a:ext>
            </a:extLst>
          </p:cNvPr>
          <p:cNvSpPr txBox="1"/>
          <p:nvPr/>
        </p:nvSpPr>
        <p:spPr>
          <a:xfrm>
            <a:off x="4232397" y="6210300"/>
            <a:ext cx="2623389" cy="17399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-100" normalizeH="0" baseline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ko-KR" altLang="en-US" dirty="0"/>
              <a:t>만능 일꾼</a:t>
            </a:r>
            <a:r>
              <a:rPr lang="en-US" altLang="ko-KR" dirty="0"/>
              <a:t>, </a:t>
            </a:r>
            <a:r>
              <a:rPr lang="ko-KR" altLang="en-US" dirty="0" err="1"/>
              <a:t>비글을</a:t>
            </a:r>
            <a:r>
              <a:rPr lang="ko-KR" altLang="en-US" dirty="0"/>
              <a:t> 담당한 김주희입니다</a:t>
            </a:r>
            <a:r>
              <a:rPr lang="en-US" altLang="ko-KR" dirty="0"/>
              <a:t>! </a:t>
            </a:r>
            <a:r>
              <a:rPr lang="ko-KR" altLang="en-US" dirty="0"/>
              <a:t>반갑습니다</a:t>
            </a:r>
            <a:r>
              <a:rPr lang="en-US" altLang="ko-KR" dirty="0"/>
              <a:t>!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F929E72-D7C0-ED97-0BC7-CFF559FCE9E6}"/>
              </a:ext>
            </a:extLst>
          </p:cNvPr>
          <p:cNvSpPr txBox="1"/>
          <p:nvPr/>
        </p:nvSpPr>
        <p:spPr>
          <a:xfrm>
            <a:off x="807850" y="6394450"/>
            <a:ext cx="2623389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00" dirty="0">
                <a:solidFill>
                  <a:srgbClr val="5EBC88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 조에서 댓글 기능과 전반적인 </a:t>
            </a:r>
            <a:r>
              <a:rPr lang="en-US" altLang="ko-KR" spc="-100" dirty="0">
                <a:solidFill>
                  <a:srgbClr val="5EBC88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HTML, CSS </a:t>
            </a:r>
            <a:r>
              <a:rPr lang="ko-KR" altLang="en-US" spc="-100" dirty="0">
                <a:solidFill>
                  <a:srgbClr val="5EBC88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디자인을 담당했습니다</a:t>
            </a:r>
            <a:endParaRPr kumimoji="0" lang="en-US" b="0" i="0" u="none" strike="noStrike" kern="1200" cap="none" spc="-100" normalizeH="0" baseline="0" noProof="0" dirty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572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824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3EC28F7-EBB7-A009-CAEE-5FF3D47359BE}"/>
              </a:ext>
            </a:extLst>
          </p:cNvPr>
          <p:cNvSpPr txBox="1"/>
          <p:nvPr/>
        </p:nvSpPr>
        <p:spPr>
          <a:xfrm>
            <a:off x="4800600" y="6049339"/>
            <a:ext cx="8509000" cy="18352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박민우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19FDA2EC-EE48-03F3-240C-ACDBEA0D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295900"/>
            <a:ext cx="6705600" cy="54683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64C2507-9C7C-55E0-3746-81C2CD8E3EA2}"/>
              </a:ext>
            </a:extLst>
          </p:cNvPr>
          <p:cNvSpPr txBox="1"/>
          <p:nvPr/>
        </p:nvSpPr>
        <p:spPr>
          <a:xfrm>
            <a:off x="1889443" y="1409700"/>
            <a:ext cx="14521815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관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리</a:t>
            </a: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자 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페</a:t>
            </a: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이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1930070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EFAE79F8-23C5-CAF8-7F9C-F5EDCE92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3" y="2367366"/>
            <a:ext cx="5938505" cy="7362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7DA08E16-C098-4140-B713-19474FB51CAF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2781676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전체회원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신고목록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차단회원 페이지 이동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25C17803-C9F5-904A-48F5-AF118BF5860D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4464041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지정한 회원을 관리자로 지정할 수 있습니다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24900C8-4395-32C7-45AE-8FCC7AABDC16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6118376"/>
            <a:ext cx="5938505" cy="11495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차단 기능으로 해당 유저가 로그인 할 수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없도록 합니다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EF9BFE5-DA38-B486-763F-4B4645BE202D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85986" y="8014229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회원의 접수된 신고기록을 모아 볼 수 있습니다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E4D114-7E50-9236-E7CD-3B2E7F1ABE02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페이지 </a:t>
            </a:r>
            <a:r>
              <a:rPr lang="en-US" altLang="ko-KR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전체회원</a:t>
            </a:r>
            <a:endParaRPr lang="en-US" altLang="ko-KR" sz="5400" b="0" i="0" u="none" strike="noStrike" spc="-400">
              <a:solidFill>
                <a:schemeClr val="bg1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0E282A-1C36-E0B1-E1E9-4D88CB02EC43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001000" y="6358787"/>
            <a:ext cx="1676400" cy="334378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FA620-BA0D-1556-FF6A-C2B2982EF399}"/>
              </a:ext>
            </a:extLst>
          </p:cNvPr>
          <p:cNvSpPr/>
          <p:nvPr/>
        </p:nvSpPr>
        <p:spPr>
          <a:xfrm>
            <a:off x="9737198" y="5614574"/>
            <a:ext cx="1540402" cy="503802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차단 버튼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BC8E47-E8BC-1470-73F5-A7CA2F530BD6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001000" y="7538221"/>
            <a:ext cx="1684986" cy="930038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33D49B-07A6-A063-28E9-7E9CE8923061}"/>
              </a:ext>
            </a:extLst>
          </p:cNvPr>
          <p:cNvSpPr/>
          <p:nvPr/>
        </p:nvSpPr>
        <p:spPr>
          <a:xfrm>
            <a:off x="9745784" y="7505700"/>
            <a:ext cx="2150002" cy="503802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받은 신고 확인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245EB-B68E-B07A-E21F-F9C75356B78B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105400" y="3086100"/>
            <a:ext cx="4572000" cy="149606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A15127-3279-6DA8-509F-831C26D56B39}"/>
              </a:ext>
            </a:extLst>
          </p:cNvPr>
          <p:cNvSpPr/>
          <p:nvPr/>
        </p:nvSpPr>
        <p:spPr>
          <a:xfrm>
            <a:off x="9737199" y="2351804"/>
            <a:ext cx="180654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상단 메뉴바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B60403-DAFF-1154-2765-007398FF8AD8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486400" y="4846318"/>
            <a:ext cx="4191000" cy="71753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76E908-C3B0-5812-1E63-0D0E979A2049}"/>
              </a:ext>
            </a:extLst>
          </p:cNvPr>
          <p:cNvSpPr/>
          <p:nvPr/>
        </p:nvSpPr>
        <p:spPr>
          <a:xfrm>
            <a:off x="9737198" y="3997903"/>
            <a:ext cx="180654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지정</a:t>
            </a:r>
          </a:p>
        </p:txBody>
      </p:sp>
    </p:spTree>
    <p:extLst>
      <p:ext uri="{BB962C8B-B14F-4D97-AF65-F5344CB8AC3E}">
        <p14:creationId xmlns:p14="http://schemas.microsoft.com/office/powerpoint/2010/main" val="88396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EFAE79F8-23C5-CAF8-7F9C-F5EDCE92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3" y="2367366"/>
            <a:ext cx="5938505" cy="7362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7DA08E16-C098-4140-B713-19474FB51CAF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2781676"/>
            <a:ext cx="5938505" cy="1011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순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순 정렬 순서를 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결정 할 수 있습니다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25C17803-C9F5-904A-48F5-AF118BF5860D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4577963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닉네임을 클릭하면 내 활동 페이지로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이동합니다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24900C8-4395-32C7-45AE-8FCC7AABDC16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6173278"/>
            <a:ext cx="5938505" cy="11647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 페이지에 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개까지 유저 목록을 보여줍니다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43000"/>
              </a:lnSpc>
            </a:pP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명이상이면 다음 페이지를 만들어 이동합니다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EF9BFE5-DA38-B486-763F-4B4645BE202D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9677400" y="7969241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닉네임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유저아이디로 검색 할 수 있습니다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E4D114-7E50-9236-E7CD-3B2E7F1ABE02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관리자 페이지 </a:t>
            </a:r>
            <a:r>
              <a:rPr kumimoji="0" lang="en-US" altLang="ko-KR" sz="54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kumimoji="0" lang="ko-KR" altLang="en-US" sz="54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전체 회원</a:t>
            </a:r>
            <a:endParaRPr kumimoji="0" lang="en-US" altLang="ko-KR" sz="54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0E282A-1C36-E0B1-E1E9-4D88CB02EC4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410200" y="6755642"/>
            <a:ext cx="4267200" cy="2222824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FA620-BA0D-1556-FF6A-C2B2982EF399}"/>
              </a:ext>
            </a:extLst>
          </p:cNvPr>
          <p:cNvSpPr/>
          <p:nvPr/>
        </p:nvSpPr>
        <p:spPr>
          <a:xfrm>
            <a:off x="9737198" y="5676900"/>
            <a:ext cx="1235602" cy="458002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BC8E47-E8BC-1470-73F5-A7CA2F530BD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943600" y="8423271"/>
            <a:ext cx="3733800" cy="1063629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33D49B-07A6-A063-28E9-7E9CE8923061}"/>
              </a:ext>
            </a:extLst>
          </p:cNvPr>
          <p:cNvSpPr/>
          <p:nvPr/>
        </p:nvSpPr>
        <p:spPr>
          <a:xfrm>
            <a:off x="9737198" y="7516133"/>
            <a:ext cx="930802" cy="458002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검색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245EB-B68E-B07A-E21F-F9C75356B78B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696200" y="3079310"/>
            <a:ext cx="1981200" cy="208285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A15127-3279-6DA8-509F-831C26D56B39}"/>
              </a:ext>
            </a:extLst>
          </p:cNvPr>
          <p:cNvSpPr/>
          <p:nvPr/>
        </p:nvSpPr>
        <p:spPr>
          <a:xfrm>
            <a:off x="9737199" y="2351804"/>
            <a:ext cx="260720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회원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/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관리자 정렬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B60403-DAFF-1154-2765-007398FF8AD8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048000" y="4528190"/>
            <a:ext cx="6629400" cy="503803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76E908-C3B0-5812-1E63-0D0E979A2049}"/>
              </a:ext>
            </a:extLst>
          </p:cNvPr>
          <p:cNvSpPr/>
          <p:nvPr/>
        </p:nvSpPr>
        <p:spPr>
          <a:xfrm>
            <a:off x="9737198" y="4111825"/>
            <a:ext cx="180654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내활동 이동</a:t>
            </a:r>
          </a:p>
        </p:txBody>
      </p:sp>
    </p:spTree>
    <p:extLst>
      <p:ext uri="{BB962C8B-B14F-4D97-AF65-F5344CB8AC3E}">
        <p14:creationId xmlns:p14="http://schemas.microsoft.com/office/powerpoint/2010/main" val="2388478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CC3DE6-C493-C798-CBAB-079DB432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95700"/>
            <a:ext cx="8897592" cy="5201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0DA6E26-D086-2908-ADD0-F38E866AC3A3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유저별 받은 신고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D73457-CE46-C046-432F-67728C44476E}"/>
              </a:ext>
            </a:extLst>
          </p:cNvPr>
          <p:cNvGrpSpPr/>
          <p:nvPr/>
        </p:nvGrpSpPr>
        <p:grpSpPr>
          <a:xfrm>
            <a:off x="3810000" y="7136021"/>
            <a:ext cx="13639800" cy="2046079"/>
            <a:chOff x="3810000" y="7136021"/>
            <a:chExt cx="13639800" cy="2046079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9E9E788-CE59-03AA-F2A9-A90AB18C4FAF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7589129"/>
              <a:ext cx="6477000" cy="15929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게시판 종류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댓글을 뱃지로 표시합니다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신고제목과 신고 작성 시간을 확인할 수 있습니다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 제목을 클릭하면 신고 상세로 이동합니다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1238407-FD93-D59C-E782-EC579AA452E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3810000" y="7397996"/>
              <a:ext cx="7162800" cy="987619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99F60-4134-8F11-1B9F-C011A21516E3}"/>
                </a:ext>
              </a:extLst>
            </p:cNvPr>
            <p:cNvSpPr/>
            <p:nvPr/>
          </p:nvSpPr>
          <p:spPr>
            <a:xfrm>
              <a:off x="11049000" y="7136021"/>
              <a:ext cx="1499066" cy="458002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신고 제목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3FA252-ECCD-A9D2-801F-D9183F1776ED}"/>
              </a:ext>
            </a:extLst>
          </p:cNvPr>
          <p:cNvGrpSpPr/>
          <p:nvPr/>
        </p:nvGrpSpPr>
        <p:grpSpPr>
          <a:xfrm>
            <a:off x="9601200" y="5369826"/>
            <a:ext cx="7310105" cy="1374197"/>
            <a:chOff x="9601200" y="4779615"/>
            <a:chExt cx="7310105" cy="1374197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D673AC7-057B-EE7E-4E5F-BC093986E284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9080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받은 신고를 삭제할 수 있습니다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005FD8-0689-FD03-F3A3-57B6DA489779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9601200" y="5699783"/>
              <a:ext cx="1371600" cy="343021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50579C4-B6C4-EED4-841D-6D21BB0F80C0}"/>
                </a:ext>
              </a:extLst>
            </p:cNvPr>
            <p:cNvSpPr/>
            <p:nvPr/>
          </p:nvSpPr>
          <p:spPr>
            <a:xfrm>
              <a:off x="11032598" y="4779615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내역 삭제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05AB4F-C8C4-41FB-28FA-5FA7E4705B05}"/>
              </a:ext>
            </a:extLst>
          </p:cNvPr>
          <p:cNvGrpSpPr/>
          <p:nvPr/>
        </p:nvGrpSpPr>
        <p:grpSpPr>
          <a:xfrm>
            <a:off x="5257800" y="3494834"/>
            <a:ext cx="11653505" cy="1557249"/>
            <a:chOff x="5257800" y="4779615"/>
            <a:chExt cx="11653505" cy="1557249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66ED2C9D-566E-0FA5-9311-665E589E4729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10911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신고받은 유저의 닉네임을 표시합니다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오른쪽에 창닫기 버튼을 둡니다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EE0B73-B944-91EB-0909-CAFCD2B6D6BE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5257800" y="5699782"/>
              <a:ext cx="5715000" cy="91527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A1040A-7C85-8249-1ECA-B203A939E896}"/>
                </a:ext>
              </a:extLst>
            </p:cNvPr>
            <p:cNvSpPr/>
            <p:nvPr/>
          </p:nvSpPr>
          <p:spPr>
            <a:xfrm>
              <a:off x="11032598" y="4779615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헤더 표시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970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25E779E-40D4-C356-D1B4-A319CAF4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52" y="2328239"/>
            <a:ext cx="8176980" cy="723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095C911-F02E-4B98-5153-22CF0229CB3F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관리자 페이지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lang="ko-KR" altLang="en-US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신고 목록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EC704-3DD6-3ED7-23A0-A1871B389E89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972800" y="2857500"/>
            <a:ext cx="5938505" cy="1053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신고 상세 보기 페이지 팝업창을 띄웁니다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신고글 앞에 게시글</a:t>
            </a:r>
            <a:r>
              <a: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댓글 신고인지 표시해줍니다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0794104-06DF-3A45-4938-A189FEA4BDB4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972800" y="4547108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신고를 받은 유저를 차단합니다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712E37E-69E2-16FC-B69D-5988C8DBA9BA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972800" y="6140441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신고내역을 삭제합니다</a:t>
            </a:r>
            <a:endParaRPr lang="en-US" altLang="ko-KR" sz="220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6AFDB8E-BBD4-3D26-DD7F-1D717BE5A55A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972800" y="7709786"/>
            <a:ext cx="5938505" cy="908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신고 제목</a:t>
            </a:r>
            <a:r>
              <a: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신고내용으로 검색 할 수 있습니다</a:t>
            </a:r>
            <a:endParaRPr lang="en-us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D38DDB-7EBC-7AF6-285A-AE97DA4B671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839200" y="5599879"/>
            <a:ext cx="2133600" cy="994592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CA4BB6-F100-470D-5EBE-B79C19E9B19E}"/>
              </a:ext>
            </a:extLst>
          </p:cNvPr>
          <p:cNvSpPr/>
          <p:nvPr/>
        </p:nvSpPr>
        <p:spPr>
          <a:xfrm>
            <a:off x="11032598" y="5644063"/>
            <a:ext cx="1806542" cy="458002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내역 삭제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21083-A67F-7A67-B0D2-5919CD78F6F6}"/>
              </a:ext>
            </a:extLst>
          </p:cNvPr>
          <p:cNvCxnSpPr>
            <a:cxnSpLocks/>
          </p:cNvCxnSpPr>
          <p:nvPr/>
        </p:nvCxnSpPr>
        <p:spPr>
          <a:xfrm flipH="1">
            <a:off x="5638800" y="8159757"/>
            <a:ext cx="5393798" cy="793631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095C93-43F7-D818-391A-F1AEF6A93C05}"/>
              </a:ext>
            </a:extLst>
          </p:cNvPr>
          <p:cNvSpPr/>
          <p:nvPr/>
        </p:nvSpPr>
        <p:spPr>
          <a:xfrm>
            <a:off x="11032598" y="7256678"/>
            <a:ext cx="930802" cy="458002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검색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3ACEA4-4B92-5D1F-A861-C4419EED81C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38600" y="3384020"/>
            <a:ext cx="6934200" cy="587331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5F1621-7A92-70C9-F40B-840A265DA483}"/>
              </a:ext>
            </a:extLst>
          </p:cNvPr>
          <p:cNvSpPr/>
          <p:nvPr/>
        </p:nvSpPr>
        <p:spPr>
          <a:xfrm>
            <a:off x="11032599" y="2427628"/>
            <a:ext cx="260720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신고 상세로 이동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0839737-82C8-512E-F11E-5FF40D21F68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763000" y="4009727"/>
            <a:ext cx="2209800" cy="991411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2904-AF77-AE2C-69F4-5E9430438DB4}"/>
              </a:ext>
            </a:extLst>
          </p:cNvPr>
          <p:cNvSpPr/>
          <p:nvPr/>
        </p:nvSpPr>
        <p:spPr>
          <a:xfrm>
            <a:off x="11032598" y="4080970"/>
            <a:ext cx="180654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유저 차단</a:t>
            </a:r>
          </a:p>
        </p:txBody>
      </p:sp>
    </p:spTree>
    <p:extLst>
      <p:ext uri="{BB962C8B-B14F-4D97-AF65-F5344CB8AC3E}">
        <p14:creationId xmlns:p14="http://schemas.microsoft.com/office/powerpoint/2010/main" val="4095466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FA7638-9CB3-3D97-C95D-632C077F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628900"/>
            <a:ext cx="5925911" cy="630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5D8BAC-36A1-4D6D-35CB-4FA50E9706D4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신고 상세 내역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E8EFEB-2D31-BCDC-3A56-BD6F57DDC3EA}"/>
              </a:ext>
            </a:extLst>
          </p:cNvPr>
          <p:cNvGrpSpPr/>
          <p:nvPr/>
        </p:nvGrpSpPr>
        <p:grpSpPr>
          <a:xfrm>
            <a:off x="5791200" y="2476500"/>
            <a:ext cx="9906000" cy="2057400"/>
            <a:chOff x="7005305" y="4779615"/>
            <a:chExt cx="9906000" cy="2057400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FBCB985-0BDF-9A31-B91A-3C7984FF26B2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1591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신고자 정보와 신고일을 확인할 수 있습니다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게시글제목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댓글내용을 누르면 해당 게시글로 이동합니다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B38165F-13A2-FCCC-DACD-9A603AE6561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005305" y="6041384"/>
              <a:ext cx="3967495" cy="162201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D8E4A6-1E48-81C2-8E52-B93F74A7992B}"/>
                </a:ext>
              </a:extLst>
            </p:cNvPr>
            <p:cNvSpPr/>
            <p:nvPr/>
          </p:nvSpPr>
          <p:spPr>
            <a:xfrm>
              <a:off x="11032598" y="4779615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신고자 정보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6CEF3C-4BA3-A469-2177-A721BF0BD4EA}"/>
              </a:ext>
            </a:extLst>
          </p:cNvPr>
          <p:cNvGrpSpPr/>
          <p:nvPr/>
        </p:nvGrpSpPr>
        <p:grpSpPr>
          <a:xfrm>
            <a:off x="7183855" y="4914900"/>
            <a:ext cx="8513345" cy="1364573"/>
            <a:chOff x="8397960" y="4779615"/>
            <a:chExt cx="8513345" cy="1364573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0D63EA7-6B76-3DB3-1594-8BA1EFE3D054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8984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 제목과 신고 내용을 확인할 수 있습니다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62FACCC-2E04-BE31-93FC-11FD7326EAEC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97960" y="5694971"/>
              <a:ext cx="2574840" cy="151444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5490E5-CC04-DB65-DE86-A39B5641C4E8}"/>
                </a:ext>
              </a:extLst>
            </p:cNvPr>
            <p:cNvSpPr/>
            <p:nvPr/>
          </p:nvSpPr>
          <p:spPr>
            <a:xfrm>
              <a:off x="11032598" y="4779615"/>
              <a:ext cx="153530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 내용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26EAAE-E78A-424B-B73C-A3712D2E04F8}"/>
              </a:ext>
            </a:extLst>
          </p:cNvPr>
          <p:cNvGrpSpPr/>
          <p:nvPr/>
        </p:nvGrpSpPr>
        <p:grpSpPr>
          <a:xfrm>
            <a:off x="8001000" y="6707746"/>
            <a:ext cx="6019800" cy="1414346"/>
            <a:chOff x="9215105" y="4779615"/>
            <a:chExt cx="6019800" cy="1414346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D3D94BD-7016-49FE-ECBB-D74884BB2EFE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4"/>
              <a:ext cx="4262105" cy="7376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해당 신고를 삭제합니다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A8986B4-4B1C-AC48-73AC-0C1F9D7856EF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9215105" y="5614555"/>
              <a:ext cx="1757695" cy="579406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C141C2-BA3E-1D29-057C-01A084504AE1}"/>
                </a:ext>
              </a:extLst>
            </p:cNvPr>
            <p:cNvSpPr/>
            <p:nvPr/>
          </p:nvSpPr>
          <p:spPr>
            <a:xfrm>
              <a:off x="11032598" y="4779615"/>
              <a:ext cx="153530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내역 삭제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653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D4A4C4-55C7-2DC2-27BD-3A90FBE5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05100"/>
            <a:ext cx="9570227" cy="6003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120141-D1C3-6508-89C1-5324EA70F123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관리자 페이지 </a:t>
            </a:r>
            <a:r>
              <a:rPr kumimoji="0" lang="en-US" altLang="ko-KR" sz="5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– </a:t>
            </a:r>
            <a:r>
              <a:rPr lang="ko-KR" altLang="en-US" sz="5400" spc="-400">
                <a:solidFill>
                  <a:prstClr val="white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차단 회원</a:t>
            </a:r>
            <a:endParaRPr kumimoji="0" lang="en-US" altLang="ko-KR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FD30251-BA7F-A4B2-32EE-C13767ED51B8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</a:ext>
            </a:extLst>
          </p:cNvSpPr>
          <p:nvPr/>
        </p:nvSpPr>
        <p:spPr>
          <a:xfrm>
            <a:off x="10972800" y="2857501"/>
            <a:ext cx="5938505" cy="6915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/>
          <a:p>
            <a:pPr>
              <a:lnSpc>
                <a:spcPct val="143000"/>
              </a:lnSpc>
            </a:pPr>
            <a:r>
              <a:rPr lang="ko-KR" alt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닉네임을 클릭하면 내 활동 페이지로</a:t>
            </a:r>
            <a:r>
              <a: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이동합니다</a:t>
            </a:r>
            <a:endParaRPr lang="en-us" altLang="ko-KR" sz="2200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02B9BD-CFBC-6543-D8B4-9A3367B58FC3}"/>
              </a:ext>
            </a:extLst>
          </p:cNvPr>
          <p:cNvGrpSpPr/>
          <p:nvPr/>
        </p:nvGrpSpPr>
        <p:grpSpPr>
          <a:xfrm>
            <a:off x="7620000" y="7136021"/>
            <a:ext cx="9291305" cy="1361167"/>
            <a:chOff x="7620000" y="7136021"/>
            <a:chExt cx="9291305" cy="1361167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F668014-B753-28EA-3778-A7535D58889A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7589129"/>
              <a:ext cx="5938505" cy="9080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회원 닉네임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유저아이디로 검색 할 수 있습니다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C64D1A0-4B7C-B72A-6576-DFB13CC0A436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7620000" y="8043159"/>
              <a:ext cx="3352800" cy="148341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EFC740-5402-4610-E11D-41F7349A1962}"/>
                </a:ext>
              </a:extLst>
            </p:cNvPr>
            <p:cNvSpPr/>
            <p:nvPr/>
          </p:nvSpPr>
          <p:spPr>
            <a:xfrm>
              <a:off x="11032598" y="7136021"/>
              <a:ext cx="930802" cy="458002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검색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4D7112-6687-30CC-F3A2-9C6E6CBBE9F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905000" y="3203298"/>
            <a:ext cx="9067800" cy="1576317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1309FE-C2AB-7987-B865-601F989D6520}"/>
              </a:ext>
            </a:extLst>
          </p:cNvPr>
          <p:cNvSpPr/>
          <p:nvPr/>
        </p:nvSpPr>
        <p:spPr>
          <a:xfrm>
            <a:off x="11032599" y="2427628"/>
            <a:ext cx="2607202" cy="416365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내 화동으로 이동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686B8AA-6601-5140-D0DD-9716ED2BAF96}"/>
              </a:ext>
            </a:extLst>
          </p:cNvPr>
          <p:cNvGrpSpPr/>
          <p:nvPr/>
        </p:nvGrpSpPr>
        <p:grpSpPr>
          <a:xfrm>
            <a:off x="9928614" y="4779615"/>
            <a:ext cx="6982691" cy="1125885"/>
            <a:chOff x="9928614" y="4779615"/>
            <a:chExt cx="6982691" cy="1125885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18B32D01-9271-B2BB-1A4F-59825D970413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6597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차단 당한 해당 유저의 차단을 해제합니다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0503F6F-DF2D-CB72-1A40-E48F2DC4E18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9928614" y="5143500"/>
              <a:ext cx="1044186" cy="432127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E601EF-F0CF-A500-01D4-45F1CEE530EC}"/>
                </a:ext>
              </a:extLst>
            </p:cNvPr>
            <p:cNvSpPr/>
            <p:nvPr/>
          </p:nvSpPr>
          <p:spPr>
            <a:xfrm>
              <a:off x="11032598" y="4779615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n-cs"/>
                </a:rPr>
                <a:t>차단 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739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C64D4E-47C7-F1B0-9341-BB622459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628900"/>
            <a:ext cx="5344467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94B858-2EF6-6964-0E7A-F7B0AD5A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848100"/>
            <a:ext cx="5394292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283824-E771-8B4A-1392-B95DE8AEEC23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신고 하기</a:t>
            </a:r>
            <a:endParaRPr kumimoji="0" lang="en-US" altLang="ko-KR" sz="54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F26D9F-C04E-FB45-3FCE-2B2A043B3287}"/>
              </a:ext>
            </a:extLst>
          </p:cNvPr>
          <p:cNvGrpSpPr/>
          <p:nvPr/>
        </p:nvGrpSpPr>
        <p:grpSpPr>
          <a:xfrm>
            <a:off x="5105400" y="2209800"/>
            <a:ext cx="10744200" cy="2740642"/>
            <a:chOff x="6167105" y="4779615"/>
            <a:chExt cx="10744200" cy="2740642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33EEDB5F-229F-BDF8-C4CA-2E7F0530AA23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20865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신고하는 사람의 정보와 신고일을 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확인할 수 있습니다</a:t>
              </a:r>
              <a:endParaRPr lang="en-US" altLang="ko-KR" sz="220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글제목</a:t>
              </a:r>
              <a:r>
                <a:rPr lang="en-US" altLang="ko-KR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댓글내용에서 신고 받는 대상을 표시합니다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95087F4-C90E-D8E2-DE4C-513ABCDB178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6167105" y="6289034"/>
              <a:ext cx="4805695" cy="1231223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6116592-EF27-4440-716B-F1FD3ADC06C3}"/>
                </a:ext>
              </a:extLst>
            </p:cNvPr>
            <p:cNvSpPr/>
            <p:nvPr/>
          </p:nvSpPr>
          <p:spPr>
            <a:xfrm>
              <a:off x="11032598" y="4779615"/>
              <a:ext cx="1806542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신고자 정보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B3B004-6328-8F17-B2A6-468C2317FBA0}"/>
              </a:ext>
            </a:extLst>
          </p:cNvPr>
          <p:cNvGrpSpPr/>
          <p:nvPr/>
        </p:nvGrpSpPr>
        <p:grpSpPr>
          <a:xfrm>
            <a:off x="6639866" y="5143500"/>
            <a:ext cx="9209734" cy="1371600"/>
            <a:chOff x="7701571" y="4779615"/>
            <a:chExt cx="9209734" cy="1371600"/>
          </a:xfrm>
        </p:grpSpPr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B2B48-3577-29F6-B488-B10879584F1D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3"/>
              <a:ext cx="5938505" cy="76755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 제목과 내용을 작성 할 수 있습니다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9ECFD25-78C4-9E39-1247-DFA53F81DA2D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701571" y="5629532"/>
              <a:ext cx="3271229" cy="521683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7EBC74-1FA5-7E09-1E23-7844DBF60058}"/>
                </a:ext>
              </a:extLst>
            </p:cNvPr>
            <p:cNvSpPr/>
            <p:nvPr/>
          </p:nvSpPr>
          <p:spPr>
            <a:xfrm>
              <a:off x="11032598" y="4779615"/>
              <a:ext cx="153530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신고 내용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38A7AF-38EC-4C46-C0CC-78B9AD337D0F}"/>
              </a:ext>
            </a:extLst>
          </p:cNvPr>
          <p:cNvGrpSpPr/>
          <p:nvPr/>
        </p:nvGrpSpPr>
        <p:grpSpPr>
          <a:xfrm>
            <a:off x="7772400" y="7174560"/>
            <a:ext cx="8839200" cy="1805545"/>
            <a:chOff x="8851467" y="4779615"/>
            <a:chExt cx="8839200" cy="1805545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80624AE0-784A-EEFA-2658-835F2805A668}"/>
                </a:ext>
              </a:extLst>
            </p:cNvPr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9LGpZ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xAkAALgkAABENAAA/DUAABAAAAAmAAAACAAAAP//////////"/>
                </a:ext>
              </a:extLst>
            </p:cNvSpPr>
            <p:nvPr/>
          </p:nvSpPr>
          <p:spPr>
            <a:xfrm>
              <a:off x="10972800" y="5245754"/>
              <a:ext cx="6717867" cy="13394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/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전송 버튼으로 신고하는 사람과 신고 받는 사람의</a:t>
              </a:r>
              <a:endParaRPr lang="en-US" altLang="ko-KR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43000"/>
                </a:lnSpc>
              </a:pPr>
              <a:r>
                <a:rPr lang="ko-KR" altLang="en-US" sz="2200" dirty="0">
                  <a:solidFill>
                    <a:prstClr val="black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정보를 묶어 보냅니다</a:t>
              </a:r>
              <a:endParaRPr lang="en-us" sz="2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B70254F-323F-A469-4AEA-AC0314E3E430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8851467" y="5915457"/>
              <a:ext cx="2121333" cy="669702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D87C8E-C98E-750F-1889-DE4C442CB3CB}"/>
                </a:ext>
              </a:extLst>
            </p:cNvPr>
            <p:cNvSpPr/>
            <p:nvPr/>
          </p:nvSpPr>
          <p:spPr>
            <a:xfrm>
              <a:off x="11032598" y="4779615"/>
              <a:ext cx="1535307" cy="416365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전송 버튼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14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2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63510" y="4102100"/>
            <a:ext cx="10295890" cy="325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기획의도 </a:t>
            </a:r>
            <a:r>
              <a:rPr kumimoji="0" lang="en-US" altLang="ko-KR" sz="13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800" spc="-900">
                <a:solidFill>
                  <a:srgbClr val="5EBC88"/>
                </a:solidFill>
                <a:latin typeface="Calibri"/>
                <a:ea typeface="S-Core Dream 7 ExtraBold"/>
              </a:rPr>
              <a:t>프로젝트 설명</a:t>
            </a:r>
            <a:endParaRPr kumimoji="0" lang="ko-KR" altLang="en-US" sz="13800" b="0" i="0" u="none" strike="noStrike" kern="1200" cap="none" spc="-900" normalizeH="0" baseline="0" noProof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Calibri"/>
              <a:ea typeface="S-Core Dream 7 ExtraBold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14224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57365" y="24765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CHAPTER. 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651000"/>
            <a:ext cx="2514600" cy="251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10200" y="1778000"/>
            <a:ext cx="18923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00" b="0" i="0" u="none" strike="noStrike" kern="1200" cap="none" spc="-50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5283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3EC28F7-EBB7-A009-CAEE-5FF3D47359BE}"/>
              </a:ext>
            </a:extLst>
          </p:cNvPr>
          <p:cNvSpPr txBox="1"/>
          <p:nvPr/>
        </p:nvSpPr>
        <p:spPr>
          <a:xfrm>
            <a:off x="4800600" y="6049339"/>
            <a:ext cx="8509000" cy="18352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김윤섭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19FDA2EC-EE48-03F3-240C-ACDBEA0D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295900"/>
            <a:ext cx="6705600" cy="54683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52516A3-0CDC-1F0C-E892-16F4B8C41921}"/>
              </a:ext>
            </a:extLst>
          </p:cNvPr>
          <p:cNvSpPr txBox="1"/>
          <p:nvPr/>
        </p:nvSpPr>
        <p:spPr>
          <a:xfrm>
            <a:off x="1889443" y="1409700"/>
            <a:ext cx="14521815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이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미</a:t>
            </a: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지 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업</a:t>
            </a:r>
            <a:r>
              <a:rPr lang="ko-KR" altLang="en-US" sz="16300" spc="-1000" dirty="0">
                <a:solidFill>
                  <a:srgbClr val="DEB98B"/>
                </a:solidFill>
                <a:ea typeface="S-Core Dream 9 Black"/>
              </a:rPr>
              <a:t>로</a:t>
            </a:r>
            <a:r>
              <a:rPr lang="ko-KR" altLang="en-US" sz="16300" spc="-1000" dirty="0">
                <a:solidFill>
                  <a:srgbClr val="5EBC88"/>
                </a:solidFill>
                <a:ea typeface="S-Core Dream 9 Black"/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3271764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3EC28F7-EBB7-A009-CAEE-5FF3D47359BE}"/>
              </a:ext>
            </a:extLst>
          </p:cNvPr>
          <p:cNvSpPr txBox="1"/>
          <p:nvPr/>
        </p:nvSpPr>
        <p:spPr>
          <a:xfrm>
            <a:off x="4889500" y="3517900"/>
            <a:ext cx="8509000" cy="325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900" b="0" i="0" u="none" strike="noStrike" kern="1200" cap="none" spc="-900" normalizeH="0" baseline="0" noProof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Calibri"/>
              <a:ea typeface="S-Core Dream 7 ExtraBold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93073C9-48D7-F874-D547-0DDCE25A4DC5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Summernote Upload</a:t>
            </a:r>
          </a:p>
        </p:txBody>
      </p:sp>
      <p:sp>
        <p:nvSpPr>
          <p:cNvPr id="5" name="텍스트상자3">
            <a:extLst>
              <a:ext uri="{FF2B5EF4-FFF2-40B4-BE49-F238E27FC236}">
                <a16:creationId xmlns:a16="http://schemas.microsoft.com/office/drawing/2014/main" id="{A6C663A1-8399-CD5D-DAE7-659A5AEE28C6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AUAAEAaAAAoMgAAADkAAAAAAAAmAAAACAAAAP//////////"/>
              </a:ext>
            </a:extLst>
          </p:cNvSpPr>
          <p:nvPr/>
        </p:nvSpPr>
        <p:spPr>
          <a:xfrm>
            <a:off x="9601200" y="3591593"/>
            <a:ext cx="8115300" cy="3103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t>기본 CallBack 함수 중 이미지 업로드를 담당하는  </a:t>
            </a:r>
            <a:endParaRPr lang="en-US"/>
          </a:p>
          <a:p>
            <a:r>
              <a:t>onImageUpload를 사용해 이미지 업로드를 할 수 있는데 </a:t>
            </a:r>
          </a:p>
          <a:p>
            <a:r>
              <a:t>임시로 Local에 파일 저장 후 Local의 주소를 사용해 본문 내용의 이미지 소스에 사용 해 줍니다.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857710-23AF-C3A4-DA72-C995D6A7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44621"/>
            <a:ext cx="8597467" cy="572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379E1F-12B7-7FD1-C73D-784BFF987FA2}"/>
              </a:ext>
            </a:extLst>
          </p:cNvPr>
          <p:cNvGrpSpPr/>
          <p:nvPr/>
        </p:nvGrpSpPr>
        <p:grpSpPr>
          <a:xfrm>
            <a:off x="4781966" y="3249507"/>
            <a:ext cx="3593468" cy="3519593"/>
            <a:chOff x="3797932" y="4595707"/>
            <a:chExt cx="3593468" cy="3519593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5D308C24-7397-533A-E499-FA5776209394}"/>
                </a:ext>
              </a:extLst>
            </p:cNvPr>
            <p:cNvSpPr/>
            <p:nvPr/>
          </p:nvSpPr>
          <p:spPr>
            <a:xfrm>
              <a:off x="3797932" y="4595707"/>
              <a:ext cx="3593468" cy="952579"/>
            </a:xfrm>
            <a:prstGeom prst="triangle">
              <a:avLst>
                <a:gd name="adj" fmla="val 88943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50000">
                  <a:srgbClr val="D5E1E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90F48F-2F16-8AB5-8764-C73C1AB4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5573736"/>
              <a:ext cx="3429582" cy="25415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E8C185-EC16-58D6-1719-18C935A82323}"/>
              </a:ext>
            </a:extLst>
          </p:cNvPr>
          <p:cNvCxnSpPr>
            <a:cxnSpLocks/>
          </p:cNvCxnSpPr>
          <p:nvPr/>
        </p:nvCxnSpPr>
        <p:spPr>
          <a:xfrm flipH="1">
            <a:off x="6578700" y="4441066"/>
            <a:ext cx="3114799" cy="550034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37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1">
            <a:extLst>
              <a:ext uri="{FF2B5EF4-FFF2-40B4-BE49-F238E27FC236}">
                <a16:creationId xmlns:a16="http://schemas.microsoft.com/office/drawing/2014/main" id="{D278F24B-F850-07D4-7501-7FB18A99A72B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BNAABgAgAAOG0AANI8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9099"/>
            <a:ext cx="9372600" cy="174418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텍스트상자5">
            <a:extLst>
              <a:ext uri="{FF2B5EF4-FFF2-40B4-BE49-F238E27FC236}">
                <a16:creationId xmlns:a16="http://schemas.microsoft.com/office/drawing/2014/main" id="{54711D48-C9C8-06D5-17BD-13C34D77C28E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NA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DwAAPgQAAAASwAAOBMAABAgAAAmAAAACAAAAP//////////"/>
              </a:ext>
            </a:extLst>
          </p:cNvSpPr>
          <p:nvPr/>
        </p:nvSpPr>
        <p:spPr>
          <a:xfrm>
            <a:off x="10668000" y="1104900"/>
            <a:ext cx="6477000" cy="4210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endParaRPr lang="en-US" sz="2400" dirty="0"/>
          </a:p>
          <a:p>
            <a:pPr>
              <a:defRPr lang="en-us"/>
            </a:pPr>
            <a:r>
              <a:rPr lang="en-US" altLang="ko-KR" sz="2400" dirty="0" err="1"/>
              <a:t>Summernote</a:t>
            </a:r>
            <a:r>
              <a:rPr lang="ko-KR" altLang="en-US" sz="2400" dirty="0"/>
              <a:t>의 기본 기능으론 이미지가 </a:t>
            </a:r>
            <a:r>
              <a:rPr lang="en-US" altLang="ko-KR" sz="2400" dirty="0"/>
              <a:t>base 64 </a:t>
            </a:r>
            <a:r>
              <a:rPr lang="ko-KR" altLang="en-US" sz="2400" dirty="0"/>
              <a:t>인코딩 되어 </a:t>
            </a:r>
            <a:r>
              <a:rPr lang="en-US" altLang="ko-KR" sz="2400" dirty="0"/>
              <a:t>DB</a:t>
            </a:r>
            <a:r>
              <a:rPr lang="ko-KR" altLang="en-US" sz="2400" dirty="0"/>
              <a:t>에 들어가는 데이터가 매우 길어지기 때문에</a:t>
            </a:r>
          </a:p>
          <a:p>
            <a:pPr>
              <a:defRPr lang="en-us"/>
            </a:pPr>
            <a:r>
              <a:rPr lang="ko-KR" altLang="en-US" sz="2400" dirty="0"/>
              <a:t> </a:t>
            </a:r>
            <a:r>
              <a:rPr lang="en-US" altLang="ko-KR" sz="2400" dirty="0"/>
              <a:t>ajax</a:t>
            </a:r>
            <a:r>
              <a:rPr lang="ko-KR" altLang="en-US" sz="2400" dirty="0"/>
              <a:t>를 사용해 </a:t>
            </a:r>
            <a:r>
              <a:rPr lang="en-US" altLang="ko-KR" sz="2400" dirty="0" err="1"/>
              <a:t>MultipartFile</a:t>
            </a:r>
            <a:r>
              <a:rPr lang="ko-KR" altLang="en-US" sz="2400" dirty="0"/>
              <a:t>로 서버에 전달 후 서버에서 먼저 처리 해 줍니다</a:t>
            </a:r>
            <a:r>
              <a:rPr lang="en-US" altLang="ko-KR" sz="2400" dirty="0"/>
              <a:t>.</a:t>
            </a:r>
          </a:p>
          <a:p>
            <a:endParaRPr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9AC2D4-8C42-BCF6-A409-DF7F2D3837AD}"/>
              </a:ext>
            </a:extLst>
          </p:cNvPr>
          <p:cNvSpPr/>
          <p:nvPr/>
        </p:nvSpPr>
        <p:spPr>
          <a:xfrm>
            <a:off x="10668000" y="607181"/>
            <a:ext cx="4150507" cy="497719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클라이언트 사이드</a:t>
            </a:r>
          </a:p>
        </p:txBody>
      </p:sp>
    </p:spTree>
    <p:extLst>
      <p:ext uri="{BB962C8B-B14F-4D97-AF65-F5344CB8AC3E}">
        <p14:creationId xmlns:p14="http://schemas.microsoft.com/office/powerpoint/2010/main" val="271476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3.33333E-6 -0.8106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1">
            <a:extLst>
              <a:ext uri="{FF2B5EF4-FFF2-40B4-BE49-F238E27FC236}">
                <a16:creationId xmlns:a16="http://schemas.microsoft.com/office/drawing/2014/main" id="{D278F24B-F850-07D4-7501-7FB18A99A72B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BNAABgAgAAOG0AANI8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2057400" y="-13830300"/>
            <a:ext cx="17830800" cy="331821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A45729-2EDC-8398-117C-B0DB48C9C415}"/>
              </a:ext>
            </a:extLst>
          </p:cNvPr>
          <p:cNvSpPr/>
          <p:nvPr/>
        </p:nvSpPr>
        <p:spPr>
          <a:xfrm>
            <a:off x="1600200" y="2705100"/>
            <a:ext cx="7696200" cy="388620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상자5">
            <a:extLst>
              <a:ext uri="{FF2B5EF4-FFF2-40B4-BE49-F238E27FC236}">
                <a16:creationId xmlns:a16="http://schemas.microsoft.com/office/drawing/2014/main" id="{4C0D2B9B-A7E1-F6FD-D14B-6DCF558A60C3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NA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DwAAPgQAAAASwAAOBMAABAgAAAmAAAACAAAAP//////////"/>
              </a:ext>
            </a:extLst>
          </p:cNvSpPr>
          <p:nvPr/>
        </p:nvSpPr>
        <p:spPr>
          <a:xfrm>
            <a:off x="10668000" y="1104900"/>
            <a:ext cx="6477000" cy="4210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endParaRPr lang="en-US" sz="2400" dirty="0"/>
          </a:p>
          <a:p>
            <a:pPr>
              <a:defRPr lang="en-us"/>
            </a:pPr>
            <a:r>
              <a:rPr lang="en-US" altLang="ko-KR" sz="2400" dirty="0" err="1"/>
              <a:t>Summernote</a:t>
            </a:r>
            <a:r>
              <a:rPr lang="ko-KR" altLang="en-US" sz="2400" dirty="0"/>
              <a:t>의 기본 기능으론 이미지가 </a:t>
            </a:r>
            <a:r>
              <a:rPr lang="en-US" altLang="ko-KR" sz="2400" dirty="0"/>
              <a:t>base 64 </a:t>
            </a:r>
            <a:r>
              <a:rPr lang="ko-KR" altLang="en-US" sz="2400" dirty="0"/>
              <a:t>인코딩 되어 </a:t>
            </a:r>
            <a:r>
              <a:rPr lang="en-US" altLang="ko-KR" sz="2400" dirty="0"/>
              <a:t>DB</a:t>
            </a:r>
            <a:r>
              <a:rPr lang="ko-KR" altLang="en-US" sz="2400" dirty="0"/>
              <a:t>에 들어가는 데이터가 매우 길어지기 때문에</a:t>
            </a:r>
          </a:p>
          <a:p>
            <a:pPr>
              <a:defRPr lang="en-us"/>
            </a:pPr>
            <a:r>
              <a:rPr lang="ko-KR" altLang="en-US" sz="2400" dirty="0"/>
              <a:t> </a:t>
            </a:r>
            <a:r>
              <a:rPr lang="en-US" altLang="ko-KR" sz="2400" dirty="0"/>
              <a:t>ajax</a:t>
            </a:r>
            <a:r>
              <a:rPr lang="ko-KR" altLang="en-US" sz="2400" dirty="0"/>
              <a:t>를 사용해 </a:t>
            </a:r>
            <a:r>
              <a:rPr lang="en-US" altLang="ko-KR" sz="2400" dirty="0" err="1"/>
              <a:t>MultipartFile</a:t>
            </a:r>
            <a:r>
              <a:rPr lang="ko-KR" altLang="en-US" sz="2400" dirty="0"/>
              <a:t>로 서버에 전달 후 서버에서 먼저 처리 해 줍니다</a:t>
            </a:r>
            <a:r>
              <a:rPr lang="en-US" altLang="ko-KR" sz="2400" dirty="0"/>
              <a:t>.</a:t>
            </a:r>
          </a:p>
          <a:p>
            <a:endParaRPr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CFB71F-8418-F386-62FC-0482E7E4D913}"/>
              </a:ext>
            </a:extLst>
          </p:cNvPr>
          <p:cNvSpPr/>
          <p:nvPr/>
        </p:nvSpPr>
        <p:spPr>
          <a:xfrm>
            <a:off x="10668000" y="607181"/>
            <a:ext cx="4150507" cy="497719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클라이언트 사이드</a:t>
            </a:r>
          </a:p>
        </p:txBody>
      </p:sp>
    </p:spTree>
    <p:extLst>
      <p:ext uri="{BB962C8B-B14F-4D97-AF65-F5344CB8AC3E}">
        <p14:creationId xmlns:p14="http://schemas.microsoft.com/office/powerpoint/2010/main" val="212187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3">
            <a:extLst>
              <a:ext uri="{FF2B5EF4-FFF2-40B4-BE49-F238E27FC236}">
                <a16:creationId xmlns:a16="http://schemas.microsoft.com/office/drawing/2014/main" id="{A6C39A9C-50E0-555C-9EC3-A6E1ED91E76C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AUAAEAaAAAoMgAAADkAAAAAAAAmAAAACAAAAP//////////"/>
              </a:ext>
            </a:extLst>
          </p:cNvSpPr>
          <p:nvPr/>
        </p:nvSpPr>
        <p:spPr>
          <a:xfrm>
            <a:off x="12192000" y="2019300"/>
            <a:ext cx="5334000" cy="2709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2400"/>
              <a:t>서버에 업로드된 파일을 저장하기 위해 </a:t>
            </a:r>
            <a:r>
              <a:rPr lang="en-US" altLang="ko-KR" sz="2400"/>
              <a:t> </a:t>
            </a:r>
            <a:r>
              <a:rPr lang="ko-KR" altLang="en-US" sz="2400"/>
              <a:t>파일 정보를 추출 후 해당 데이터들을 클라이언트에 반환</a:t>
            </a:r>
            <a:endParaRPr 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7AC8D-0F34-39C7-80EC-10DB5119DF2D}"/>
              </a:ext>
            </a:extLst>
          </p:cNvPr>
          <p:cNvSpPr/>
          <p:nvPr/>
        </p:nvSpPr>
        <p:spPr>
          <a:xfrm>
            <a:off x="12192000" y="1503868"/>
            <a:ext cx="3118337" cy="497719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서버 사이드</a:t>
            </a:r>
          </a:p>
        </p:txBody>
      </p:sp>
      <p:pic>
        <p:nvPicPr>
          <p:cNvPr id="3" name="그림3">
            <a:extLst>
              <a:ext uri="{FF2B5EF4-FFF2-40B4-BE49-F238E27FC236}">
                <a16:creationId xmlns:a16="http://schemas.microsoft.com/office/drawing/2014/main" id="{D3552EC8-2B6E-C2F2-EDF1-F63B032456F5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A3AAAoFAAA0E0AAH48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5172"/>
            <a:ext cx="11035624" cy="197836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933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2.77778E-6 -1.0333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3">
            <a:extLst>
              <a:ext uri="{FF2B5EF4-FFF2-40B4-BE49-F238E27FC236}">
                <a16:creationId xmlns:a16="http://schemas.microsoft.com/office/drawing/2014/main" id="{D3552EC8-2B6E-C2F2-EDF1-F63B032456F5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A3AAAoFAAA0E0AAH48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15887700"/>
            <a:ext cx="15379024" cy="2757010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텍스트상자3">
            <a:extLst>
              <a:ext uri="{FF2B5EF4-FFF2-40B4-BE49-F238E27FC236}">
                <a16:creationId xmlns:a16="http://schemas.microsoft.com/office/drawing/2014/main" id="{A6C39A9C-50E0-555C-9EC3-A6E1ED91E76C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AUAAEAaAAAoMgAAADkAAAAAAAAmAAAACAAAAP//////////"/>
              </a:ext>
            </a:extLst>
          </p:cNvSpPr>
          <p:nvPr/>
        </p:nvSpPr>
        <p:spPr>
          <a:xfrm>
            <a:off x="12192000" y="2019300"/>
            <a:ext cx="5334000" cy="2709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2400"/>
              <a:t>서버에 업로드된 파일을 저장하기 위해 </a:t>
            </a:r>
            <a:r>
              <a:rPr lang="en-US" altLang="ko-KR" sz="2400"/>
              <a:t> </a:t>
            </a:r>
            <a:r>
              <a:rPr lang="ko-KR" altLang="en-US" sz="2400"/>
              <a:t>파일 정보를 추출 후 해당 데이터들을 클라이언트에 반환</a:t>
            </a:r>
            <a:endParaRPr 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7AC8D-0F34-39C7-80EC-10DB5119DF2D}"/>
              </a:ext>
            </a:extLst>
          </p:cNvPr>
          <p:cNvSpPr/>
          <p:nvPr/>
        </p:nvSpPr>
        <p:spPr>
          <a:xfrm>
            <a:off x="12192000" y="1503868"/>
            <a:ext cx="3118337" cy="497719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업로드 서버 사이드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FD95A5-B441-D693-1180-E31AFA577C6E}"/>
              </a:ext>
            </a:extLst>
          </p:cNvPr>
          <p:cNvSpPr/>
          <p:nvPr/>
        </p:nvSpPr>
        <p:spPr>
          <a:xfrm>
            <a:off x="280075" y="1503868"/>
            <a:ext cx="10761411" cy="4020632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6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B30EB1-0A52-D492-994B-DE378EF548DF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Summernote Upload</a:t>
            </a:r>
          </a:p>
        </p:txBody>
      </p:sp>
      <p:pic>
        <p:nvPicPr>
          <p:cNvPr id="3" name="그림1">
            <a:extLst>
              <a:ext uri="{FF2B5EF4-FFF2-40B4-BE49-F238E27FC236}">
                <a16:creationId xmlns:a16="http://schemas.microsoft.com/office/drawing/2014/main" id="{CDF6A839-22A3-7CB8-4A2F-6B765E725A2E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gFAABQCgAAGEIAADA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6050"/>
            <a:ext cx="8839200" cy="4478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텍스트상자2">
            <a:extLst>
              <a:ext uri="{FF2B5EF4-FFF2-40B4-BE49-F238E27FC236}">
                <a16:creationId xmlns:a16="http://schemas.microsoft.com/office/drawing/2014/main" id="{C6C2D5D6-F776-F645-8DD5-41789F1CE6A6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KA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YAAEApAACgQQAAEDsAAAAAAAAmAAAACAAAAP//////////"/>
              </a:ext>
            </a:extLst>
          </p:cNvSpPr>
          <p:nvPr/>
        </p:nvSpPr>
        <p:spPr>
          <a:xfrm>
            <a:off x="10066020" y="3467100"/>
            <a:ext cx="7536180" cy="32702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t>업로드 성공 시 서버에서 url 생성 </a:t>
            </a:r>
            <a:endParaRPr lang="en-US"/>
          </a:p>
          <a:p>
            <a:r>
              <a:t>(</a:t>
            </a:r>
            <a:r>
              <a:rPr>
                <a:hlinkClick r:id="rId3"/>
              </a:rPr>
              <a:t>https://도메인/temp/uploadFolder</a:t>
            </a:r>
            <a:r>
              <a:rPr lang="en-US">
                <a:hlinkClick r:id="rId3"/>
              </a:rPr>
              <a:t>/</a:t>
            </a:r>
            <a:r>
              <a:rPr lang="ko-KR" altLang="en-US"/>
              <a:t>파일이름</a:t>
            </a:r>
            <a:r>
              <a:t>)</a:t>
            </a:r>
            <a:endParaRPr lang="en-US"/>
          </a:p>
          <a:p>
            <a:r>
              <a:t>가 반환 되어 본문에 insert가 됩니다.</a:t>
            </a:r>
          </a:p>
          <a:p>
            <a:r>
              <a:t>추가로 서버에서 원본 파일의 가로/세로 길이를 클라이언트로 </a:t>
            </a:r>
            <a:endParaRPr lang="en-US"/>
          </a:p>
          <a:p>
            <a:r>
              <a:t>보내준 뒤 size를 조절 해서 insert 해주었습니다.</a:t>
            </a:r>
          </a:p>
        </p:txBody>
      </p:sp>
    </p:spTree>
    <p:extLst>
      <p:ext uri="{BB962C8B-B14F-4D97-AF65-F5344CB8AC3E}">
        <p14:creationId xmlns:p14="http://schemas.microsoft.com/office/powerpoint/2010/main" val="630767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2">
            <a:extLst>
              <a:ext uri="{FF2B5EF4-FFF2-40B4-BE49-F238E27FC236}">
                <a16:creationId xmlns:a16="http://schemas.microsoft.com/office/drawing/2014/main" id="{4F18E873-E933-9A1D-205F-B122386E07F3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BGAACqBQAAsmsAACg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3900"/>
            <a:ext cx="9827951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3">
            <a:extLst>
              <a:ext uri="{FF2B5EF4-FFF2-40B4-BE49-F238E27FC236}">
                <a16:creationId xmlns:a16="http://schemas.microsoft.com/office/drawing/2014/main" id="{F3CA979B-001A-555E-80A8-80A8A47D5066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M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BGAACgFQAAYGsAAIg7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2476500"/>
            <a:ext cx="7035649" cy="7195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209;p25">
            <a:extLst>
              <a:ext uri="{FF2B5EF4-FFF2-40B4-BE49-F238E27FC236}">
                <a16:creationId xmlns:a16="http://schemas.microsoft.com/office/drawing/2014/main" id="{7475B1A4-0B47-579B-7E62-AF580B219DB0}"/>
              </a:ext>
            </a:extLst>
          </p:cNvPr>
          <p:cNvSpPr txBox="1"/>
          <p:nvPr/>
        </p:nvSpPr>
        <p:spPr>
          <a:xfrm>
            <a:off x="10780486" y="723900"/>
            <a:ext cx="6999363" cy="1252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>
              <a:defRPr lang="en-us"/>
            </a:pPr>
            <a:r>
              <a:rPr lang="ko-KR" altLang="en-US"/>
              <a:t>파일 업로드가 완료 되면 해당 업로드의 결과</a:t>
            </a:r>
            <a:r>
              <a:rPr lang="en-US" altLang="ko-KR"/>
              <a:t>(Uuid, </a:t>
            </a:r>
            <a:r>
              <a:rPr lang="ko-KR" altLang="en-US"/>
              <a:t>원본파일이름</a:t>
            </a:r>
            <a:r>
              <a:rPr lang="en-US" altLang="ko-KR"/>
              <a:t>, extension)</a:t>
            </a:r>
            <a:r>
              <a:rPr lang="ko-KR" altLang="en-US"/>
              <a:t>이 전역변수의 배열로 저장이 됩니다</a:t>
            </a:r>
            <a:endParaRPr lang="en-US" altLang="ko-KR"/>
          </a:p>
        </p:txBody>
      </p:sp>
      <p:sp>
        <p:nvSpPr>
          <p:cNvPr id="7" name="Google Shape;209;p25">
            <a:extLst>
              <a:ext uri="{FF2B5EF4-FFF2-40B4-BE49-F238E27FC236}">
                <a16:creationId xmlns:a16="http://schemas.microsoft.com/office/drawing/2014/main" id="{08931CFF-3332-AB3A-D256-B840E6B17099}"/>
              </a:ext>
            </a:extLst>
          </p:cNvPr>
          <p:cNvSpPr txBox="1"/>
          <p:nvPr/>
        </p:nvSpPr>
        <p:spPr>
          <a:xfrm>
            <a:off x="685800" y="6522667"/>
            <a:ext cx="8229600" cy="1523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pPr>
              <a:defRPr lang="en-us"/>
            </a:pPr>
            <a:r>
              <a:rPr lang="ko-KR" altLang="en-US"/>
              <a:t>추가로 서버에서 원본 파일의 가로</a:t>
            </a:r>
            <a:r>
              <a:rPr lang="en-US" altLang="ko-KR"/>
              <a:t>/</a:t>
            </a:r>
            <a:r>
              <a:rPr lang="ko-KR" altLang="en-US"/>
              <a:t>세로 길이를 클라이언트로 보내준 뒤 </a:t>
            </a:r>
            <a:r>
              <a:rPr lang="en-US" altLang="ko-KR"/>
              <a:t>size</a:t>
            </a:r>
            <a:r>
              <a:rPr lang="ko-KR" altLang="en-US"/>
              <a:t>를 조절 해서 </a:t>
            </a:r>
            <a:r>
              <a:rPr lang="en-US" altLang="ko-KR"/>
              <a:t>insert </a:t>
            </a:r>
            <a:r>
              <a:rPr lang="ko-KR" altLang="en-US"/>
              <a:t>해주었습니다</a:t>
            </a:r>
            <a:r>
              <a:rPr lang="en-US" altLang="ko-KR"/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0ED25B-54A4-B0FE-E0C6-589D2EF1AF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931014" y="1350010"/>
            <a:ext cx="1849472" cy="401691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F13D01-0BA3-A719-7258-E948E5363640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8915400" y="6210300"/>
            <a:ext cx="2209800" cy="1074114"/>
          </a:xfrm>
          <a:prstGeom prst="line">
            <a:avLst/>
          </a:prstGeom>
          <a:solidFill>
            <a:srgbClr val="F79646"/>
          </a:solidFill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69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2">
            <a:extLst>
              <a:ext uri="{FF2B5EF4-FFF2-40B4-BE49-F238E27FC236}">
                <a16:creationId xmlns:a16="http://schemas.microsoft.com/office/drawing/2014/main" id="{8E5BD360-BBF2-9DEB-3E84-C9505E95AA08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+Hof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LgaAADoCAAAqywAAEg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662528" y="4113442"/>
            <a:ext cx="6614375" cy="52972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1">
            <a:extLst>
              <a:ext uri="{FF2B5EF4-FFF2-40B4-BE49-F238E27FC236}">
                <a16:creationId xmlns:a16="http://schemas.microsoft.com/office/drawing/2014/main" id="{641F9E17-851F-0574-8512-F8A38A63C57F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m7dv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ACAABkCAAAWhoAAGg9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71500"/>
            <a:ext cx="8534400" cy="1922152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CE0E57-C50F-468D-6C74-A498F5E76BFB}"/>
              </a:ext>
            </a:extLst>
          </p:cNvPr>
          <p:cNvGrpSpPr/>
          <p:nvPr/>
        </p:nvGrpSpPr>
        <p:grpSpPr>
          <a:xfrm>
            <a:off x="7848600" y="477874"/>
            <a:ext cx="9067800" cy="3217826"/>
            <a:chOff x="7848600" y="477874"/>
            <a:chExt cx="9067800" cy="3217826"/>
          </a:xfrm>
        </p:grpSpPr>
        <p:sp>
          <p:nvSpPr>
            <p:cNvPr id="3" name="텍스트상자1">
              <a:extLst>
                <a:ext uri="{FF2B5EF4-FFF2-40B4-BE49-F238E27FC236}">
                  <a16:creationId xmlns:a16="http://schemas.microsoft.com/office/drawing/2014/main" id="{8CE98865-FF32-0E38-5ECD-C850753838E2}"/>
                </a:ext>
              </a:extLst>
            </p:cNvPr>
            <p:cNvSpPr txBox="1"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Cg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UAADgEAAC4KQAAKAgAABAgAAAmAAAACAAAAP//////////"/>
                </a:ext>
              </a:extLst>
            </p:cNvSpPr>
            <p:nvPr/>
          </p:nvSpPr>
          <p:spPr>
            <a:xfrm>
              <a:off x="9601200" y="876300"/>
              <a:ext cx="7315200" cy="2819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defRPr lang="en-us"/>
              </a:pPr>
              <a:r>
                <a:rPr lang="ko-KR" altLang="en-US"/>
                <a:t>변화 전</a:t>
              </a:r>
              <a:r>
                <a:rPr lang="en-US" altLang="ko-KR"/>
                <a:t>/</a:t>
              </a:r>
              <a:r>
                <a:rPr lang="ko-KR" altLang="en-US"/>
                <a:t>후의 내용을 비교해 지워진 이미지가 있을 시 해당 이미지의 </a:t>
              </a:r>
              <a:r>
                <a:rPr lang="en-US" altLang="ko-KR"/>
                <a:t>Url</a:t>
              </a:r>
              <a:r>
                <a:rPr lang="ko-KR" altLang="en-US"/>
                <a:t>로 서버에 저장된 임시 파일을 제거</a:t>
              </a:r>
              <a:endParaRPr lang="en-US" altLang="ko-KR"/>
            </a:p>
            <a:p>
              <a:pPr>
                <a:defRPr lang="en-us"/>
              </a:pPr>
              <a:r>
                <a:rPr lang="ko-KR" altLang="en-US"/>
                <a:t>추가로 클라이언트에 저장된 업로드 파일 정보를 모두 삭제 </a:t>
              </a:r>
              <a:endParaRPr lang="en-US" altLang="ko-KR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561653-3EED-2707-A4BC-EBD0AD6C4131}"/>
                </a:ext>
              </a:extLst>
            </p:cNvPr>
            <p:cNvSpPr/>
            <p:nvPr/>
          </p:nvSpPr>
          <p:spPr>
            <a:xfrm>
              <a:off x="9662528" y="477874"/>
              <a:ext cx="3773188" cy="373944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파일 삭제 클라이언트 사이드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D11F9B-84DB-F395-3F20-7E83F621D5B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848600" y="2286000"/>
              <a:ext cx="1752600" cy="59302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3.33333E-6 -0.9898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2">
            <a:extLst>
              <a:ext uri="{FF2B5EF4-FFF2-40B4-BE49-F238E27FC236}">
                <a16:creationId xmlns:a16="http://schemas.microsoft.com/office/drawing/2014/main" id="{8E5BD360-BBF2-9DEB-3E84-C9505E95AA08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+Hof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LgaAADoCAAAqywAAEg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1" y="4143508"/>
            <a:ext cx="6614375" cy="52972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1">
            <a:extLst>
              <a:ext uri="{FF2B5EF4-FFF2-40B4-BE49-F238E27FC236}">
                <a16:creationId xmlns:a16="http://schemas.microsoft.com/office/drawing/2014/main" id="{641F9E17-851F-0574-8512-F8A38A63C57F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m7dv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ACAABkCAAAWhoAAGg9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748" y="0"/>
            <a:ext cx="10363200" cy="2334041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CE0E57-C50F-468D-6C74-A498F5E76BFB}"/>
              </a:ext>
            </a:extLst>
          </p:cNvPr>
          <p:cNvGrpSpPr/>
          <p:nvPr/>
        </p:nvGrpSpPr>
        <p:grpSpPr>
          <a:xfrm>
            <a:off x="8763000" y="495300"/>
            <a:ext cx="9067800" cy="3217826"/>
            <a:chOff x="7848600" y="477874"/>
            <a:chExt cx="9067800" cy="3217826"/>
          </a:xfrm>
        </p:grpSpPr>
        <p:sp>
          <p:nvSpPr>
            <p:cNvPr id="3" name="텍스트상자1">
              <a:extLst>
                <a:ext uri="{FF2B5EF4-FFF2-40B4-BE49-F238E27FC236}">
                  <a16:creationId xmlns:a16="http://schemas.microsoft.com/office/drawing/2014/main" id="{8CE98865-FF32-0E38-5ECD-C850753838E2}"/>
                </a:ext>
              </a:extLst>
            </p:cNvPr>
            <p:cNvSpPr txBox="1"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Cg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UAADgEAAC4KQAAKAgAABAgAAAmAAAACAAAAP//////////"/>
                </a:ext>
              </a:extLst>
            </p:cNvSpPr>
            <p:nvPr/>
          </p:nvSpPr>
          <p:spPr>
            <a:xfrm>
              <a:off x="9601200" y="876300"/>
              <a:ext cx="7315200" cy="2819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defRPr lang="en-us"/>
              </a:pPr>
              <a:r>
                <a:rPr lang="ko-KR" altLang="en-US"/>
                <a:t>변화 전</a:t>
              </a:r>
              <a:r>
                <a:rPr lang="en-US" altLang="ko-KR"/>
                <a:t>/</a:t>
              </a:r>
              <a:r>
                <a:rPr lang="ko-KR" altLang="en-US"/>
                <a:t>후의 내용을 비교해 지워진 이미지가 있을 시 해당 이미지의 </a:t>
              </a:r>
              <a:r>
                <a:rPr lang="en-US" altLang="ko-KR"/>
                <a:t>Url</a:t>
              </a:r>
              <a:r>
                <a:rPr lang="ko-KR" altLang="en-US"/>
                <a:t>로 서버에 저장된 임시 파일을 제거</a:t>
              </a:r>
              <a:endParaRPr lang="en-US" altLang="ko-KR"/>
            </a:p>
            <a:p>
              <a:pPr>
                <a:defRPr lang="en-us"/>
              </a:pPr>
              <a:r>
                <a:rPr lang="ko-KR" altLang="en-US"/>
                <a:t>추가로 클라이언트에 저장된 업로드 파일 정보를 모두 삭제 </a:t>
              </a:r>
              <a:endParaRPr lang="en-US" altLang="ko-KR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561653-3EED-2707-A4BC-EBD0AD6C4131}"/>
                </a:ext>
              </a:extLst>
            </p:cNvPr>
            <p:cNvSpPr/>
            <p:nvPr/>
          </p:nvSpPr>
          <p:spPr>
            <a:xfrm>
              <a:off x="9662528" y="477874"/>
              <a:ext cx="3773188" cy="373944"/>
            </a:xfrm>
            <a:prstGeom prst="rect">
              <a:avLst/>
            </a:prstGeom>
            <a:solidFill>
              <a:srgbClr val="F79646"/>
            </a:solidFill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파일 삭제 클라이언트 사이드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D11F9B-84DB-F395-3F20-7E83F621D5B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848600" y="2286000"/>
              <a:ext cx="1752600" cy="593020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D3144B-4597-7B86-BA8E-B831317B3217}"/>
              </a:ext>
            </a:extLst>
          </p:cNvPr>
          <p:cNvSpPr/>
          <p:nvPr/>
        </p:nvSpPr>
        <p:spPr>
          <a:xfrm>
            <a:off x="609601" y="275684"/>
            <a:ext cx="8839200" cy="7725316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0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695D20-6A69-76B4-5C31-5FFE37A20A93}"/>
              </a:ext>
            </a:extLst>
          </p:cNvPr>
          <p:cNvSpPr/>
          <p:nvPr/>
        </p:nvSpPr>
        <p:spPr>
          <a:xfrm>
            <a:off x="7780786" y="867131"/>
            <a:ext cx="3954014" cy="771169"/>
          </a:xfrm>
          <a:prstGeom prst="roundRect">
            <a:avLst/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4000" b="0" i="0" u="none" strike="noStrike" spc="-400">
                <a:solidFill>
                  <a:schemeClr val="bg1"/>
                </a:solidFill>
                <a:ea typeface="S-Core Dream 7 ExtraBold"/>
              </a:rPr>
              <a:t>기획 의도 및 목표</a:t>
            </a:r>
            <a:endParaRPr lang="ko-KR" altLang="ko-KR" sz="4000" b="0" i="0" u="none" strike="noStrike" spc="-400">
              <a:solidFill>
                <a:schemeClr val="bg1"/>
              </a:solidFill>
              <a:ea typeface="S-Core Dream 7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5800" y="1562100"/>
            <a:ext cx="11049000" cy="33565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200000"/>
              </a:lnSpc>
            </a:pPr>
            <a:r>
              <a:rPr lang="ko-KR" altLang="en-US" sz="2200" b="0" i="0" u="none" strike="noStrike" spc="-100">
                <a:solidFill>
                  <a:srgbClr val="AA9172"/>
                </a:solidFill>
                <a:ea typeface="S-Core Dream 3 Light"/>
              </a:rPr>
              <a:t>반려동물을 사랑하는 조원들이 모여 정보를 공유하고 </a:t>
            </a:r>
            <a:r>
              <a:rPr lang="en-US" altLang="ko-KR" sz="2200" spc="-100">
                <a:solidFill>
                  <a:srgbClr val="AA9172"/>
                </a:solidFill>
                <a:ea typeface="S-Core Dream 3 Light"/>
              </a:rPr>
              <a:t> </a:t>
            </a:r>
            <a:r>
              <a:rPr lang="ko-KR" altLang="en-US" sz="2200" b="0" i="0" u="none" strike="noStrike" spc="-100">
                <a:solidFill>
                  <a:srgbClr val="AA9172"/>
                </a:solidFill>
                <a:ea typeface="S-Core Dream 3 Light"/>
              </a:rPr>
              <a:t>친목을 다지는 공간을 만들고자 했습니다</a:t>
            </a:r>
            <a:r>
              <a:rPr lang="en-US" altLang="ko-KR" sz="2200" b="0" i="0" u="none" strike="noStrike" spc="-100">
                <a:solidFill>
                  <a:srgbClr val="AA9172"/>
                </a:solidFill>
                <a:ea typeface="S-Core Dream 3 Light"/>
              </a:rPr>
              <a:t>. </a:t>
            </a:r>
          </a:p>
          <a:p>
            <a:pPr lvl="0" algn="r">
              <a:lnSpc>
                <a:spcPct val="200000"/>
              </a:lnSpc>
            </a:pPr>
            <a:r>
              <a:rPr lang="ko-KR" altLang="en-US" sz="2200" b="0" i="0" u="none" strike="noStrike" spc="-100">
                <a:solidFill>
                  <a:srgbClr val="AA9172"/>
                </a:solidFill>
                <a:ea typeface="S-Core Dream 3 Light"/>
              </a:rPr>
              <a:t>다양한 반려동물 관련 정보와 경험을 나누고</a:t>
            </a:r>
            <a:r>
              <a:rPr lang="en-US" altLang="ko-KR" sz="2200" b="0" i="0" u="none" strike="noStrike" spc="-100">
                <a:solidFill>
                  <a:srgbClr val="AA9172"/>
                </a:solidFill>
                <a:ea typeface="S-Core Dream 3 Light"/>
              </a:rPr>
              <a:t> </a:t>
            </a:r>
          </a:p>
          <a:p>
            <a:pPr lvl="0" algn="r">
              <a:lnSpc>
                <a:spcPct val="200000"/>
              </a:lnSpc>
            </a:pPr>
            <a:r>
              <a:rPr lang="ko-KR" altLang="en-US" sz="2200" b="0" i="0" u="none" strike="noStrike" spc="-100">
                <a:solidFill>
                  <a:srgbClr val="AA9172"/>
                </a:solidFill>
                <a:ea typeface="S-Core Dream 3 Light"/>
              </a:rPr>
              <a:t>수의사에게 전문적인 조언을 받을 수 있는 질문 게시판을 마련했습니다</a:t>
            </a:r>
            <a:r>
              <a:rPr lang="en-US" altLang="ko-KR" sz="2200" b="0" i="0" u="none" strike="noStrike" spc="-100">
                <a:solidFill>
                  <a:srgbClr val="AA9172"/>
                </a:solidFill>
                <a:ea typeface="S-Core Dream 3 Light"/>
              </a:rPr>
              <a:t>.  </a:t>
            </a:r>
          </a:p>
          <a:p>
            <a:pPr lvl="0" algn="r">
              <a:lnSpc>
                <a:spcPct val="200000"/>
              </a:lnSpc>
            </a:pPr>
            <a:r>
              <a:rPr lang="ko-KR" altLang="en-US" sz="2200" b="0" i="0" u="none" strike="noStrike" spc="-100">
                <a:solidFill>
                  <a:srgbClr val="AA9172"/>
                </a:solidFill>
                <a:ea typeface="S-Core Dream 3 Light"/>
              </a:rPr>
              <a:t>우리 말랑발자국 팀은 반려동물 양육의 품질을 높이는 데 기여하고자 합니다</a:t>
            </a:r>
            <a:r>
              <a:rPr lang="en-US" altLang="ko-KR" sz="2200" b="0" i="0" u="none" strike="noStrike" spc="-100">
                <a:solidFill>
                  <a:srgbClr val="AA9172"/>
                </a:solidFill>
                <a:ea typeface="S-Core Dream 3 Light"/>
              </a:rPr>
              <a:t>.</a:t>
            </a:r>
            <a:endParaRPr lang="en-US" sz="2200" b="0" i="0" u="none" strike="noStrike" spc="-100">
              <a:solidFill>
                <a:srgbClr val="AA9172"/>
              </a:solidFill>
              <a:latin typeface="S-Core Dream 3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43146" y="6162995"/>
            <a:ext cx="7530453" cy="35525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ko-KR" altLang="en-US" sz="2200" spc="-100">
                <a:solidFill>
                  <a:srgbClr val="AA9172"/>
                </a:solidFill>
                <a:ea typeface="S-Core Dream 3 Light"/>
              </a:rPr>
              <a:t>말랑발자국은 반려동물을 사랑하는 모든 이들이 모여 정보를 공유하고 친목을 쌓을 수 있는 온라인 공간입니다</a:t>
            </a:r>
            <a:r>
              <a:rPr lang="en-US" altLang="ko-KR" sz="2200" spc="-100">
                <a:solidFill>
                  <a:srgbClr val="AA9172"/>
                </a:solidFill>
                <a:ea typeface="S-Core Dream 3 Light"/>
              </a:rPr>
              <a:t>.</a:t>
            </a:r>
          </a:p>
          <a:p>
            <a:pPr lvl="0" algn="l">
              <a:lnSpc>
                <a:spcPct val="200000"/>
              </a:lnSpc>
            </a:pPr>
            <a:r>
              <a:rPr lang="en-US" altLang="ko-KR" sz="2200" spc="-100">
                <a:solidFill>
                  <a:srgbClr val="AA9172"/>
                </a:solidFill>
                <a:ea typeface="S-Core Dream 3 Light"/>
              </a:rPr>
              <a:t> </a:t>
            </a:r>
            <a:r>
              <a:rPr lang="ko-KR" altLang="en-US" sz="2200" spc="-100">
                <a:solidFill>
                  <a:srgbClr val="AA9172"/>
                </a:solidFill>
                <a:ea typeface="S-Core Dream 3 Light"/>
              </a:rPr>
              <a:t>이곳에서는 다양한 반려동물 관련 팁과 경험을 나눌수 있습니다</a:t>
            </a:r>
            <a:r>
              <a:rPr lang="en-US" altLang="ko-KR" sz="2200" spc="-100">
                <a:solidFill>
                  <a:srgbClr val="AA9172"/>
                </a:solidFill>
                <a:ea typeface="S-Core Dream 3 Light"/>
              </a:rPr>
              <a:t>.</a:t>
            </a:r>
          </a:p>
          <a:p>
            <a:pPr lvl="0" algn="l">
              <a:lnSpc>
                <a:spcPct val="200000"/>
              </a:lnSpc>
            </a:pPr>
            <a:r>
              <a:rPr lang="ko-KR" altLang="en-US" sz="2200" spc="-100">
                <a:solidFill>
                  <a:srgbClr val="AA9172"/>
                </a:solidFill>
                <a:ea typeface="S-Core Dream 3 Light"/>
              </a:rPr>
              <a:t>함께 소통하고 배우며</a:t>
            </a:r>
            <a:r>
              <a:rPr lang="en-US" altLang="ko-KR" sz="2200" spc="-100">
                <a:solidFill>
                  <a:srgbClr val="AA9172"/>
                </a:solidFill>
                <a:ea typeface="S-Core Dream 3 Light"/>
              </a:rPr>
              <a:t>, </a:t>
            </a:r>
          </a:p>
          <a:p>
            <a:pPr lvl="0" algn="l">
              <a:lnSpc>
                <a:spcPct val="200000"/>
              </a:lnSpc>
            </a:pPr>
            <a:r>
              <a:rPr lang="ko-KR" altLang="en-US" sz="2200" spc="-100">
                <a:solidFill>
                  <a:srgbClr val="AA9172"/>
                </a:solidFill>
                <a:ea typeface="S-Core Dream 3 Light"/>
              </a:rPr>
              <a:t>반려동물과의 행복한 삶을 더욱 풍요롭게 만들어보세요</a:t>
            </a:r>
            <a:r>
              <a:rPr lang="en-US" altLang="ko-KR" sz="2200" spc="-100">
                <a:solidFill>
                  <a:srgbClr val="AA9172"/>
                </a:solidFill>
                <a:ea typeface="S-Core Dream 3 Light"/>
              </a:rPr>
              <a:t>!</a:t>
            </a:r>
            <a:endParaRPr lang="en-US" sz="2200" b="0" i="0" u="none" strike="noStrike" spc="-100">
              <a:solidFill>
                <a:srgbClr val="AA9172"/>
              </a:solidFill>
              <a:latin typeface="S-Core Dream 3 Ligh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68CC03-13D5-A61C-825A-16B0D1DE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71" y="5329124"/>
            <a:ext cx="8361127" cy="433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 descr="포유류, 애완동물, 개, 개 품종이(가) 표시된 사진&#10;&#10;자동 생성된 설명">
            <a:extLst>
              <a:ext uri="{FF2B5EF4-FFF2-40B4-BE49-F238E27FC236}">
                <a16:creationId xmlns:a16="http://schemas.microsoft.com/office/drawing/2014/main" id="{8197AAD0-5AEF-E0D2-E144-567715EC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562122"/>
            <a:ext cx="6096000" cy="439575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6A1E00F-DD48-6929-E172-71FA8773FFBB}"/>
              </a:ext>
            </a:extLst>
          </p:cNvPr>
          <p:cNvSpPr/>
          <p:nvPr/>
        </p:nvSpPr>
        <p:spPr>
          <a:xfrm>
            <a:off x="9774382" y="5337047"/>
            <a:ext cx="5541818" cy="771169"/>
          </a:xfrm>
          <a:prstGeom prst="roundRect">
            <a:avLst/>
          </a:prstGeom>
          <a:solidFill>
            <a:srgbClr val="DEB9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4000" spc="-400">
                <a:solidFill>
                  <a:schemeClr val="bg1"/>
                </a:solidFill>
                <a:ea typeface="S-Core Dream 7 ExtraBold"/>
              </a:rPr>
              <a:t>말랑발자국이 뭐냐고요</a:t>
            </a:r>
            <a:r>
              <a:rPr lang="en-US" altLang="ko-KR" sz="4000" spc="-400">
                <a:solidFill>
                  <a:schemeClr val="bg1"/>
                </a:solidFill>
                <a:ea typeface="S-Core Dream 7 ExtraBold"/>
              </a:rPr>
              <a:t>?</a:t>
            </a:r>
            <a:endParaRPr lang="ko-KR" altLang="ko-KR" sz="4000" b="0" i="0" u="none" strike="noStrike" spc="-400">
              <a:solidFill>
                <a:schemeClr val="bg1"/>
              </a:solidFill>
              <a:ea typeface="S-Core Dream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84882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4">
            <a:extLst>
              <a:ext uri="{FF2B5EF4-FFF2-40B4-BE49-F238E27FC236}">
                <a16:creationId xmlns:a16="http://schemas.microsoft.com/office/drawing/2014/main" id="{D12927E5-4003-B6DC-DEE2-E0AEBDD561A8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jElk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NSAACFAgAAsG0AALA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585" y="597347"/>
            <a:ext cx="9294298" cy="163957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3">
            <a:extLst>
              <a:ext uri="{FF2B5EF4-FFF2-40B4-BE49-F238E27FC236}">
                <a16:creationId xmlns:a16="http://schemas.microsoft.com/office/drawing/2014/main" id="{90202CC8-89F8-25F4-FB63-5F03F06109C0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h4bk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LgaAAC4GgAA4jUAACA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3496956"/>
            <a:ext cx="8005499" cy="21826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텍스트상자4">
            <a:extLst>
              <a:ext uri="{FF2B5EF4-FFF2-40B4-BE49-F238E27FC236}">
                <a16:creationId xmlns:a16="http://schemas.microsoft.com/office/drawing/2014/main" id="{F21963A0-1361-DFCB-BB42-809422BFCCCD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BgG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0D4AAAAPAADQTQAA8BIAABAgAAAmAAAACAAAAP//////////"/>
              </a:ext>
            </a:extLst>
          </p:cNvSpPr>
          <p:nvPr/>
        </p:nvSpPr>
        <p:spPr>
          <a:xfrm>
            <a:off x="10745362" y="5679646"/>
            <a:ext cx="6631571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 lang="en-us"/>
            </a:pPr>
            <a:r>
              <a:rPr lang="ko-KR" altLang="en-US" dirty="0"/>
              <a:t>게시글 등록 전 취소 </a:t>
            </a:r>
            <a:r>
              <a:rPr lang="en-US" altLang="ko-KR" dirty="0"/>
              <a:t>/ </a:t>
            </a:r>
            <a:r>
              <a:rPr lang="ko-KR" altLang="en-US" dirty="0"/>
              <a:t>내용 변경 </a:t>
            </a:r>
            <a:r>
              <a:rPr lang="en-US" altLang="ko-KR" dirty="0"/>
              <a:t>/ </a:t>
            </a:r>
            <a:r>
              <a:rPr lang="ko-KR" altLang="en-US" dirty="0"/>
              <a:t>브라우저 종료 등의 이벤트로 인한 임시 파일 삭제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C8BCC4-31E0-10EA-B49B-FCD777F83964}"/>
              </a:ext>
            </a:extLst>
          </p:cNvPr>
          <p:cNvGrpSpPr/>
          <p:nvPr/>
        </p:nvGrpSpPr>
        <p:grpSpPr>
          <a:xfrm>
            <a:off x="8483996" y="762000"/>
            <a:ext cx="9268012" cy="2016154"/>
            <a:chOff x="7802959" y="800100"/>
            <a:chExt cx="9268012" cy="2016154"/>
          </a:xfrm>
        </p:grpSpPr>
        <p:sp>
          <p:nvSpPr>
            <p:cNvPr id="12" name="텍스트상자4">
              <a:extLst>
                <a:ext uri="{FF2B5EF4-FFF2-40B4-BE49-F238E27FC236}">
                  <a16:creationId xmlns:a16="http://schemas.microsoft.com/office/drawing/2014/main" id="{7543BEC4-05DF-C186-9F70-55A984A79760}"/>
                </a:ext>
              </a:extLst>
            </p:cNvPr>
            <p:cNvSpPr txBox="1"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BgG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0D4AAAAPAADQTQAA8BIAABAgAAAmAAAACAAAAP//////////"/>
                </a:ext>
              </a:extLst>
            </p:cNvSpPr>
            <p:nvPr/>
          </p:nvSpPr>
          <p:spPr>
            <a:xfrm>
              <a:off x="9676276" y="800100"/>
              <a:ext cx="7394695" cy="20161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defRPr lang="en-us"/>
              </a:pPr>
              <a:r>
                <a:rPr lang="en-US" altLang="ko-KR"/>
                <a:t>Summernote</a:t>
              </a:r>
              <a:r>
                <a:rPr lang="ko-KR" altLang="en-US"/>
                <a:t>에 업로드된 이미지는 자동으로 삭제되지 않아 신경 써 줘야 할 부분이 많았습니다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06960B8-6614-1847-20F9-5C90655AD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2959" y="1808177"/>
              <a:ext cx="1879204" cy="408149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2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1.7284E-6 L 3.19444E-6 -0.6901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4">
            <a:extLst>
              <a:ext uri="{FF2B5EF4-FFF2-40B4-BE49-F238E27FC236}">
                <a16:creationId xmlns:a16="http://schemas.microsoft.com/office/drawing/2014/main" id="{D12927E5-4003-B6DC-DEE2-E0AEBDD561A8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jElk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NSAACFAgAAsG0AALA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11373" y="419100"/>
            <a:ext cx="10559045" cy="186268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E5FE9C-3A50-2F8E-0A81-0624C8BB43E8}"/>
              </a:ext>
            </a:extLst>
          </p:cNvPr>
          <p:cNvSpPr/>
          <p:nvPr/>
        </p:nvSpPr>
        <p:spPr>
          <a:xfrm>
            <a:off x="535992" y="762000"/>
            <a:ext cx="10159803" cy="768350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3">
            <a:extLst>
              <a:ext uri="{FF2B5EF4-FFF2-40B4-BE49-F238E27FC236}">
                <a16:creationId xmlns:a16="http://schemas.microsoft.com/office/drawing/2014/main" id="{0D40EF1C-C442-991C-A66C-F7964997615E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h4bk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LgaAAC4GgAA4jUAACA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95036" y="4006427"/>
            <a:ext cx="6968861" cy="19000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텍스트상자4">
            <a:extLst>
              <a:ext uri="{FF2B5EF4-FFF2-40B4-BE49-F238E27FC236}">
                <a16:creationId xmlns:a16="http://schemas.microsoft.com/office/drawing/2014/main" id="{D5198788-7535-57E6-80DC-C25A8EABC570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BgG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0D4AAAAPAADQTQAA8BIAABAgAAAmAAAACAAAAP//////////"/>
              </a:ext>
            </a:extLst>
          </p:cNvSpPr>
          <p:nvPr/>
        </p:nvSpPr>
        <p:spPr>
          <a:xfrm>
            <a:off x="11432327" y="5940455"/>
            <a:ext cx="6631571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 lang="en-us"/>
            </a:pPr>
            <a:r>
              <a:rPr lang="ko-KR" altLang="en-US"/>
              <a:t>게시글 등록 전 취소 </a:t>
            </a:r>
            <a:r>
              <a:rPr lang="en-US" altLang="ko-KR"/>
              <a:t>/ </a:t>
            </a:r>
            <a:r>
              <a:rPr lang="ko-KR" altLang="en-US"/>
              <a:t>내용 변경 </a:t>
            </a:r>
            <a:r>
              <a:rPr lang="en-US" altLang="ko-KR"/>
              <a:t>/ </a:t>
            </a:r>
            <a:r>
              <a:rPr lang="ko-KR" altLang="en-US"/>
              <a:t>브라우저 종료 등의 이벤트로 인한 임시 파일 삭제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C8A260-665C-DC8E-5EFB-403D4BDD7DDC}"/>
              </a:ext>
            </a:extLst>
          </p:cNvPr>
          <p:cNvGrpSpPr/>
          <p:nvPr/>
        </p:nvGrpSpPr>
        <p:grpSpPr>
          <a:xfrm>
            <a:off x="9601200" y="762000"/>
            <a:ext cx="8150808" cy="2171700"/>
            <a:chOff x="7802959" y="800100"/>
            <a:chExt cx="9268012" cy="2016154"/>
          </a:xfrm>
        </p:grpSpPr>
        <p:sp>
          <p:nvSpPr>
            <p:cNvPr id="18" name="텍스트상자4">
              <a:extLst>
                <a:ext uri="{FF2B5EF4-FFF2-40B4-BE49-F238E27FC236}">
                  <a16:creationId xmlns:a16="http://schemas.microsoft.com/office/drawing/2014/main" id="{088B8457-5C8F-5D87-0C54-53488AB869AE}"/>
                </a:ext>
              </a:extLst>
            </p:cNvPr>
            <p:cNvSpPr txBox="1"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BgG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0D4AAAAPAADQTQAA8BIAABAgAAAmAAAACAAAAP//////////"/>
                </a:ext>
              </a:extLst>
            </p:cNvSpPr>
            <p:nvPr/>
          </p:nvSpPr>
          <p:spPr>
            <a:xfrm>
              <a:off x="9676276" y="800100"/>
              <a:ext cx="7394695" cy="20161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vert="horz" wrap="square" lIns="108000" tIns="0" rIns="0" bIns="0" numCol="1" spcCol="215900" anchor="ctr"/>
            <a:lstStyle>
              <a:defPPr>
                <a:defRPr lang="en-US"/>
              </a:defPPr>
              <a:lvl1pPr marR="0" lvl="0" indent="0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defRPr lang="en-us"/>
              </a:pPr>
              <a:r>
                <a:rPr lang="en-US" altLang="ko-KR"/>
                <a:t>Summernote</a:t>
              </a:r>
              <a:r>
                <a:rPr lang="ko-KR" altLang="en-US"/>
                <a:t>에 업로드된 이미지는 자동으로 삭제되지 않아 신경 써 줘야 할 부분이 많았습니다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C567F8-CA45-BBF2-010D-DAA45FB85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2959" y="1808177"/>
              <a:ext cx="1879204" cy="408149"/>
            </a:xfrm>
            <a:prstGeom prst="line">
              <a:avLst/>
            </a:prstGeom>
            <a:solidFill>
              <a:srgbClr val="F79646"/>
            </a:solidFill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02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3">
            <a:extLst>
              <a:ext uri="{FF2B5EF4-FFF2-40B4-BE49-F238E27FC236}">
                <a16:creationId xmlns:a16="http://schemas.microsoft.com/office/drawing/2014/main" id="{7FA5737C-56BD-F731-280C-01C3FED0C1FB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/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AuAABIAwAAhEsAANoZ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79" y="3962400"/>
            <a:ext cx="7058668" cy="5562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텍스트상자4">
            <a:extLst>
              <a:ext uri="{FF2B5EF4-FFF2-40B4-BE49-F238E27FC236}">
                <a16:creationId xmlns:a16="http://schemas.microsoft.com/office/drawing/2014/main" id="{47CB486A-561F-1FC5-80FE-5FF97036F992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AUAABAdAAAYMwAAIDoAAAAAAAAmAAAACAAAAP//////////"/>
              </a:ext>
            </a:extLst>
          </p:cNvSpPr>
          <p:nvPr/>
        </p:nvSpPr>
        <p:spPr>
          <a:xfrm>
            <a:off x="10332026" y="723900"/>
            <a:ext cx="7498774" cy="2666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dirty="0" err="1"/>
              <a:t>게시글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 후 </a:t>
            </a:r>
            <a:r>
              <a:rPr dirty="0" err="1"/>
              <a:t>등록을</a:t>
            </a:r>
            <a:r>
              <a:rPr dirty="0"/>
              <a:t> 할 때 </a:t>
            </a:r>
            <a:r>
              <a:rPr dirty="0" err="1"/>
              <a:t>업로드된</a:t>
            </a:r>
            <a:r>
              <a:rPr dirty="0"/>
              <a:t> </a:t>
            </a:r>
            <a:r>
              <a:rPr dirty="0" err="1"/>
              <a:t>이미지가</a:t>
            </a:r>
            <a:r>
              <a:rPr dirty="0"/>
              <a:t> </a:t>
            </a:r>
            <a:r>
              <a:rPr dirty="0" err="1"/>
              <a:t>있다면</a:t>
            </a:r>
            <a:r>
              <a:rPr dirty="0"/>
              <a:t> S3 </a:t>
            </a:r>
            <a:r>
              <a:rPr dirty="0" err="1"/>
              <a:t>업로드</a:t>
            </a:r>
            <a:endParaRPr dirty="0"/>
          </a:p>
          <a:p>
            <a:r>
              <a:rPr dirty="0"/>
              <a:t>summit </a:t>
            </a:r>
            <a:r>
              <a:rPr dirty="0" err="1"/>
              <a:t>버튼에</a:t>
            </a:r>
            <a:r>
              <a:rPr dirty="0"/>
              <a:t> </a:t>
            </a:r>
            <a:r>
              <a:rPr dirty="0" err="1"/>
              <a:t>게시글</a:t>
            </a:r>
            <a:r>
              <a:rPr dirty="0"/>
              <a:t> </a:t>
            </a:r>
            <a:r>
              <a:rPr dirty="0" err="1"/>
              <a:t>등록</a:t>
            </a:r>
            <a:r>
              <a:rPr dirty="0"/>
              <a:t> </a:t>
            </a:r>
            <a:r>
              <a:rPr dirty="0" err="1"/>
              <a:t>함수를</a:t>
            </a:r>
            <a:r>
              <a:rPr dirty="0"/>
              <a:t> onclick </a:t>
            </a:r>
            <a:r>
              <a:rPr dirty="0" err="1"/>
              <a:t>이벤트에서</a:t>
            </a:r>
            <a:r>
              <a:rPr dirty="0"/>
              <a:t> </a:t>
            </a:r>
            <a:r>
              <a:rPr dirty="0" err="1"/>
              <a:t>호출</a:t>
            </a:r>
            <a:endParaRPr dirty="0"/>
          </a:p>
          <a:p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로드에</a:t>
            </a:r>
            <a:r>
              <a:rPr dirty="0"/>
              <a:t> </a:t>
            </a:r>
            <a:r>
              <a:rPr dirty="0" err="1"/>
              <a:t>setTimeout을</a:t>
            </a:r>
            <a:r>
              <a:rPr dirty="0"/>
              <a:t> </a:t>
            </a:r>
            <a:r>
              <a:rPr dirty="0" err="1"/>
              <a:t>설정해</a:t>
            </a:r>
            <a:r>
              <a:rPr dirty="0"/>
              <a:t> </a:t>
            </a:r>
            <a:endParaRPr lang="en-US" dirty="0"/>
          </a:p>
          <a:p>
            <a:r>
              <a:rPr dirty="0" err="1"/>
              <a:t>이미지가</a:t>
            </a:r>
            <a:r>
              <a:rPr dirty="0"/>
              <a:t> </a:t>
            </a:r>
            <a:r>
              <a:rPr dirty="0" err="1"/>
              <a:t>업로드</a:t>
            </a:r>
            <a:r>
              <a:rPr dirty="0"/>
              <a:t> 될 </a:t>
            </a:r>
            <a:r>
              <a:rPr dirty="0" err="1"/>
              <a:t>시간을</a:t>
            </a:r>
            <a:r>
              <a:rPr dirty="0"/>
              <a:t> </a:t>
            </a:r>
            <a:r>
              <a:rPr dirty="0" err="1"/>
              <a:t>확보</a:t>
            </a:r>
            <a:r>
              <a:rPr dirty="0"/>
              <a:t> </a:t>
            </a:r>
            <a:r>
              <a:rPr dirty="0" err="1"/>
              <a:t>했습니다</a:t>
            </a:r>
            <a:r>
              <a:rPr dirty="0"/>
              <a:t>. </a:t>
            </a:r>
          </a:p>
        </p:txBody>
      </p:sp>
      <p:pic>
        <p:nvPicPr>
          <p:cNvPr id="2" name="그림2">
            <a:extLst>
              <a:ext uri="{FF2B5EF4-FFF2-40B4-BE49-F238E27FC236}">
                <a16:creationId xmlns:a16="http://schemas.microsoft.com/office/drawing/2014/main" id="{CBA17909-8B2E-9354-BBF6-5A1453DCEB7D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8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BLAABIAwAAaG0AAGQ7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582930"/>
            <a:ext cx="9674593" cy="162191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8931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2.59259E-6 L -3.19444E-6 -0.7078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2">
            <a:extLst>
              <a:ext uri="{FF2B5EF4-FFF2-40B4-BE49-F238E27FC236}">
                <a16:creationId xmlns:a16="http://schemas.microsoft.com/office/drawing/2014/main" id="{CBA17909-8B2E-9354-BBF6-5A1453DCEB7D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8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BLAABIAwAAaG0AAGQ7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8955517"/>
            <a:ext cx="11046193" cy="185186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47D595-CAF2-8A59-3115-56DF5506B4F3}"/>
              </a:ext>
            </a:extLst>
          </p:cNvPr>
          <p:cNvSpPr/>
          <p:nvPr/>
        </p:nvSpPr>
        <p:spPr>
          <a:xfrm>
            <a:off x="1143000" y="1562100"/>
            <a:ext cx="9386723" cy="768350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3">
            <a:extLst>
              <a:ext uri="{FF2B5EF4-FFF2-40B4-BE49-F238E27FC236}">
                <a16:creationId xmlns:a16="http://schemas.microsoft.com/office/drawing/2014/main" id="{7FA5737C-56BD-F731-280C-01C3FED0C1FB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/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AuAABIAwAAhEsAANo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690726" y="4724400"/>
            <a:ext cx="6140074" cy="4838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텍스트상자4">
            <a:extLst>
              <a:ext uri="{FF2B5EF4-FFF2-40B4-BE49-F238E27FC236}">
                <a16:creationId xmlns:a16="http://schemas.microsoft.com/office/drawing/2014/main" id="{E386BBB3-2A87-7525-01EA-077851FD0EC7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AUAABAdAAAYMwAAIDoAAAAAAAAmAAAACAAAAP//////////"/>
              </a:ext>
            </a:extLst>
          </p:cNvSpPr>
          <p:nvPr/>
        </p:nvSpPr>
        <p:spPr>
          <a:xfrm>
            <a:off x="11690726" y="723900"/>
            <a:ext cx="6140074" cy="274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sz="1600" dirty="0" err="1"/>
              <a:t>게시글</a:t>
            </a:r>
            <a:r>
              <a:rPr sz="1600" dirty="0"/>
              <a:t> </a:t>
            </a:r>
            <a:r>
              <a:rPr sz="1600" dirty="0" err="1"/>
              <a:t>작성</a:t>
            </a:r>
            <a:r>
              <a:rPr sz="1600" dirty="0"/>
              <a:t> 후 </a:t>
            </a:r>
            <a:r>
              <a:rPr sz="1600" dirty="0" err="1"/>
              <a:t>등록을</a:t>
            </a:r>
            <a:r>
              <a:rPr sz="1600" dirty="0"/>
              <a:t> 할 때 </a:t>
            </a:r>
            <a:r>
              <a:rPr sz="1600" dirty="0" err="1"/>
              <a:t>업로드된</a:t>
            </a:r>
            <a:r>
              <a:rPr sz="1600" dirty="0"/>
              <a:t> </a:t>
            </a:r>
            <a:r>
              <a:rPr sz="1600" dirty="0" err="1"/>
              <a:t>이미지가</a:t>
            </a:r>
            <a:r>
              <a:rPr sz="1600" dirty="0"/>
              <a:t> </a:t>
            </a:r>
            <a:r>
              <a:rPr sz="1600" dirty="0" err="1"/>
              <a:t>있다면</a:t>
            </a:r>
            <a:r>
              <a:rPr sz="1600" dirty="0"/>
              <a:t> S3 </a:t>
            </a:r>
            <a:r>
              <a:rPr sz="1600" dirty="0" err="1"/>
              <a:t>업로드</a:t>
            </a:r>
            <a:endParaRPr sz="1600" dirty="0"/>
          </a:p>
          <a:p>
            <a:r>
              <a:rPr sz="1600" dirty="0"/>
              <a:t>summit </a:t>
            </a:r>
            <a:r>
              <a:rPr sz="1600" dirty="0" err="1"/>
              <a:t>버튼에</a:t>
            </a:r>
            <a:r>
              <a:rPr sz="1600" dirty="0"/>
              <a:t> </a:t>
            </a:r>
            <a:r>
              <a:rPr sz="1600" dirty="0" err="1"/>
              <a:t>게시글</a:t>
            </a:r>
            <a:r>
              <a:rPr sz="1600" dirty="0"/>
              <a:t> </a:t>
            </a:r>
            <a:r>
              <a:rPr sz="1600" dirty="0" err="1"/>
              <a:t>등록</a:t>
            </a:r>
            <a:r>
              <a:rPr sz="1600" dirty="0"/>
              <a:t> </a:t>
            </a:r>
            <a:r>
              <a:rPr sz="1600" dirty="0" err="1"/>
              <a:t>함수를</a:t>
            </a:r>
            <a:r>
              <a:rPr sz="1600" dirty="0"/>
              <a:t> onclick </a:t>
            </a:r>
            <a:r>
              <a:rPr sz="1600" dirty="0" err="1"/>
              <a:t>이벤트에서</a:t>
            </a:r>
            <a:r>
              <a:rPr sz="1600" dirty="0"/>
              <a:t> </a:t>
            </a:r>
            <a:r>
              <a:rPr sz="1600" dirty="0" err="1"/>
              <a:t>호출</a:t>
            </a:r>
            <a:endParaRPr sz="1600" dirty="0"/>
          </a:p>
          <a:p>
            <a:r>
              <a:rPr sz="1600" dirty="0" err="1"/>
              <a:t>페이지</a:t>
            </a:r>
            <a:r>
              <a:rPr sz="1600" dirty="0"/>
              <a:t> </a:t>
            </a:r>
            <a:r>
              <a:rPr sz="1600" dirty="0" err="1"/>
              <a:t>로드에</a:t>
            </a:r>
            <a:r>
              <a:rPr sz="1600" dirty="0"/>
              <a:t> </a:t>
            </a:r>
            <a:r>
              <a:rPr sz="1600" dirty="0" err="1"/>
              <a:t>setTimeout을</a:t>
            </a:r>
            <a:r>
              <a:rPr sz="1600" dirty="0"/>
              <a:t> </a:t>
            </a:r>
            <a:r>
              <a:rPr sz="1600" dirty="0" err="1"/>
              <a:t>설정해</a:t>
            </a:r>
            <a:r>
              <a:rPr sz="1600" dirty="0"/>
              <a:t> </a:t>
            </a:r>
            <a:endParaRPr lang="en-US" sz="1600" dirty="0"/>
          </a:p>
          <a:p>
            <a:r>
              <a:rPr sz="1600" dirty="0" err="1"/>
              <a:t>이미지가</a:t>
            </a:r>
            <a:r>
              <a:rPr sz="1600" dirty="0"/>
              <a:t> </a:t>
            </a:r>
            <a:r>
              <a:rPr sz="1600" dirty="0" err="1"/>
              <a:t>업로드</a:t>
            </a:r>
            <a:r>
              <a:rPr sz="1600" dirty="0"/>
              <a:t> 될 </a:t>
            </a:r>
            <a:r>
              <a:rPr sz="1600" dirty="0" err="1"/>
              <a:t>시간을</a:t>
            </a:r>
            <a:r>
              <a:rPr sz="1600" dirty="0"/>
              <a:t> </a:t>
            </a:r>
            <a:r>
              <a:rPr sz="1600" dirty="0" err="1"/>
              <a:t>확보</a:t>
            </a:r>
            <a:r>
              <a:rPr sz="1600" dirty="0"/>
              <a:t> </a:t>
            </a:r>
            <a:r>
              <a:rPr sz="1600" dirty="0" err="1"/>
              <a:t>했습니다</a:t>
            </a:r>
            <a:r>
              <a:rPr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0429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4">
            <a:extLst>
              <a:ext uri="{FF2B5EF4-FFF2-40B4-BE49-F238E27FC236}">
                <a16:creationId xmlns:a16="http://schemas.microsoft.com/office/drawing/2014/main" id="{D34E4EE8-33C6-F293-56E1-2B52C62C4D51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gDAADgBgAAtk4AAPgW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17600"/>
            <a:ext cx="12261850" cy="2616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1">
            <a:extLst>
              <a:ext uri="{FF2B5EF4-FFF2-40B4-BE49-F238E27FC236}">
                <a16:creationId xmlns:a16="http://schemas.microsoft.com/office/drawing/2014/main" id="{E0F6F007-6413-6A06-F201-429B46684EC8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ACAADYGAAAiFkAAD47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38600"/>
            <a:ext cx="14097000" cy="55918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텍스트상자1">
            <a:extLst>
              <a:ext uri="{FF2B5EF4-FFF2-40B4-BE49-F238E27FC236}">
                <a16:creationId xmlns:a16="http://schemas.microsoft.com/office/drawing/2014/main" id="{00BD5C4F-357C-1D56-5323-57E17CED9E8B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Cg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UAADgEAAC4KQAAKAgAABAgAAAmAAAACAAAAP//////////"/>
              </a:ext>
            </a:extLst>
          </p:cNvSpPr>
          <p:nvPr/>
        </p:nvSpPr>
        <p:spPr>
          <a:xfrm>
            <a:off x="13022642" y="1212850"/>
            <a:ext cx="4503357" cy="2547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 lang="en-us"/>
            </a:pPr>
            <a:r>
              <a:rPr lang="ko-KR" altLang="en-US"/>
              <a:t>“</a:t>
            </a:r>
            <a:r>
              <a:rPr lang="en-US" altLang="ko-KR"/>
              <a:t>https://</a:t>
            </a:r>
            <a:r>
              <a:rPr lang="ko-KR" altLang="en-US"/>
              <a:t>도메인</a:t>
            </a:r>
            <a:r>
              <a:rPr lang="en-US" altLang="ko-KR"/>
              <a:t>/temp/uploadFolder”</a:t>
            </a:r>
          </a:p>
          <a:p>
            <a:pPr>
              <a:defRPr lang="en-us"/>
            </a:pPr>
            <a:r>
              <a:rPr lang="ko-KR" altLang="en-US"/>
              <a:t>에서 </a:t>
            </a:r>
            <a:r>
              <a:rPr lang="en-US" altLang="ko-KR"/>
              <a:t>S3 </a:t>
            </a:r>
            <a:r>
              <a:rPr lang="ko-KR" altLang="en-US"/>
              <a:t>버킷의 오브젝트 </a:t>
            </a:r>
            <a:r>
              <a:rPr lang="en-US" altLang="ko-KR"/>
              <a:t>URL </a:t>
            </a:r>
            <a:r>
              <a:rPr lang="ko-KR" altLang="en-US"/>
              <a:t>값으로 바뀐 모습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304634-2E7D-5B96-E8B8-2004DF90C6CA}"/>
              </a:ext>
            </a:extLst>
          </p:cNvPr>
          <p:cNvSpPr/>
          <p:nvPr/>
        </p:nvSpPr>
        <p:spPr>
          <a:xfrm>
            <a:off x="13022642" y="836084"/>
            <a:ext cx="3773188" cy="373944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파일 삭제 클라이언트 사이드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BA96FE-E23E-0437-A4E0-CB4264EBC7FA}"/>
              </a:ext>
            </a:extLst>
          </p:cNvPr>
          <p:cNvCxnSpPr>
            <a:cxnSpLocks/>
          </p:cNvCxnSpPr>
          <p:nvPr/>
        </p:nvCxnSpPr>
        <p:spPr>
          <a:xfrm>
            <a:off x="10622946" y="2705100"/>
            <a:ext cx="1873854" cy="38805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C277DC-BF71-346F-6C54-4199A15D0004}"/>
              </a:ext>
            </a:extLst>
          </p:cNvPr>
          <p:cNvSpPr/>
          <p:nvPr/>
        </p:nvSpPr>
        <p:spPr>
          <a:xfrm>
            <a:off x="609600" y="743656"/>
            <a:ext cx="2834852" cy="373944"/>
          </a:xfrm>
          <a:prstGeom prst="rect">
            <a:avLst/>
          </a:prstGeom>
          <a:solidFill>
            <a:srgbClr val="F79646"/>
          </a:solidFill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S3 </a:t>
            </a:r>
            <a:r>
              <a:rPr lang="ko-KR" altLang="en-US" sz="200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업로드의 결과물</a:t>
            </a:r>
          </a:p>
        </p:txBody>
      </p:sp>
    </p:spTree>
    <p:extLst>
      <p:ext uri="{BB962C8B-B14F-4D97-AF65-F5344CB8AC3E}">
        <p14:creationId xmlns:p14="http://schemas.microsoft.com/office/powerpoint/2010/main" val="2535213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1">
            <a:extLst>
              <a:ext uri="{FF2B5EF4-FFF2-40B4-BE49-F238E27FC236}">
                <a16:creationId xmlns:a16="http://schemas.microsoft.com/office/drawing/2014/main" id="{5E194D32-663D-09E7-68EC-33984F8053EA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IgAAAuAwAAYEUAAKg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69197" y="444500"/>
            <a:ext cx="7761603" cy="8382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텍스트상자2">
            <a:extLst>
              <a:ext uri="{FF2B5EF4-FFF2-40B4-BE49-F238E27FC236}">
                <a16:creationId xmlns:a16="http://schemas.microsoft.com/office/drawing/2014/main" id="{E0FD466C-D633-37AB-F54D-5B08A699A393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HgP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WAIAAPgHAADQIAAA8C0AAAAAAAAmAAAACAAAAP//////////"/>
              </a:ext>
            </a:extLst>
          </p:cNvSpPr>
          <p:nvPr/>
        </p:nvSpPr>
        <p:spPr>
          <a:xfrm>
            <a:off x="10559767" y="8845550"/>
            <a:ext cx="7423433" cy="1343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endParaRPr sz="1800"/>
          </a:p>
          <a:p>
            <a:r>
              <a:rPr sz="1800"/>
              <a:t>@Schedule + cron 표현식을 사용해</a:t>
            </a:r>
            <a:r>
              <a:rPr lang="en-US" sz="1800"/>
              <a:t> </a:t>
            </a:r>
            <a:r>
              <a:rPr sz="1800"/>
              <a:t>매월 1일에</a:t>
            </a:r>
            <a:r>
              <a:rPr lang="en-US" sz="1800"/>
              <a:t> </a:t>
            </a:r>
            <a:r>
              <a:rPr sz="1800"/>
              <a:t>DB에 존재 하지 않으나 </a:t>
            </a:r>
            <a:endParaRPr lang="en-US" sz="1800"/>
          </a:p>
          <a:p>
            <a:r>
              <a:rPr sz="1800"/>
              <a:t>S3 or 서버Local에 저장되어있는 이미지 파일은 삭제가 되도록 구현</a:t>
            </a:r>
          </a:p>
          <a:p>
            <a:endParaRPr/>
          </a:p>
        </p:txBody>
      </p:sp>
      <p:pic>
        <p:nvPicPr>
          <p:cNvPr id="2" name="그림4">
            <a:extLst>
              <a:ext uri="{FF2B5EF4-FFF2-40B4-BE49-F238E27FC236}">
                <a16:creationId xmlns:a16="http://schemas.microsoft.com/office/drawing/2014/main" id="{68A79C3C-D110-C735-6F8A-9B414DF07FD1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hFAAAwAgAAzm0AAPA8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38355"/>
            <a:ext cx="9588584" cy="14097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125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5.55556E-7 -0.46574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4">
            <a:extLst>
              <a:ext uri="{FF2B5EF4-FFF2-40B4-BE49-F238E27FC236}">
                <a16:creationId xmlns:a16="http://schemas.microsoft.com/office/drawing/2014/main" id="{68A79C3C-D110-C735-6F8A-9B414DF07FD1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hFAAAwAgAAzm0AAPA8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65434" y="-5524500"/>
            <a:ext cx="10102567" cy="14852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1">
            <a:extLst>
              <a:ext uri="{FF2B5EF4-FFF2-40B4-BE49-F238E27FC236}">
                <a16:creationId xmlns:a16="http://schemas.microsoft.com/office/drawing/2014/main" id="{5E194D32-663D-09E7-68EC-33984F8053EA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IgAAAuAwAAYEUAAKg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77" y="444500"/>
            <a:ext cx="6961923" cy="7518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텍스트상자2">
            <a:extLst>
              <a:ext uri="{FF2B5EF4-FFF2-40B4-BE49-F238E27FC236}">
                <a16:creationId xmlns:a16="http://schemas.microsoft.com/office/drawing/2014/main" id="{E0FD466C-D633-37AB-F54D-5B08A699A393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HgP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WAIAAPgHAADQIAAA8C0AAAAAAAAmAAAACAAAAP//////////"/>
              </a:ext>
            </a:extLst>
          </p:cNvSpPr>
          <p:nvPr/>
        </p:nvSpPr>
        <p:spPr>
          <a:xfrm>
            <a:off x="10868877" y="8039100"/>
            <a:ext cx="6993193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sz="1600" dirty="0"/>
              <a:t>@Schedule + </a:t>
            </a:r>
            <a:r>
              <a:rPr sz="1600" dirty="0" err="1"/>
              <a:t>cron</a:t>
            </a:r>
            <a:r>
              <a:rPr sz="1600" dirty="0"/>
              <a:t> </a:t>
            </a:r>
            <a:r>
              <a:rPr sz="1600" dirty="0" err="1"/>
              <a:t>표현식을</a:t>
            </a:r>
            <a:r>
              <a:rPr sz="1600" dirty="0"/>
              <a:t> </a:t>
            </a:r>
            <a:r>
              <a:rPr sz="1600" dirty="0" err="1"/>
              <a:t>사용해</a:t>
            </a:r>
            <a:r>
              <a:rPr lang="en-US" sz="1600" dirty="0"/>
              <a:t> </a:t>
            </a:r>
            <a:r>
              <a:rPr sz="1600" dirty="0" err="1"/>
              <a:t>매월</a:t>
            </a:r>
            <a:r>
              <a:rPr sz="1600" dirty="0"/>
              <a:t> 1일에</a:t>
            </a:r>
            <a:r>
              <a:rPr lang="en-US" sz="1600" dirty="0"/>
              <a:t> </a:t>
            </a:r>
            <a:r>
              <a:rPr sz="1600" dirty="0" err="1"/>
              <a:t>DB에</a:t>
            </a:r>
            <a:r>
              <a:rPr sz="1600" dirty="0"/>
              <a:t> </a:t>
            </a:r>
            <a:r>
              <a:rPr sz="1600" dirty="0" err="1"/>
              <a:t>존재</a:t>
            </a:r>
            <a:r>
              <a:rPr sz="1600" dirty="0"/>
              <a:t> </a:t>
            </a:r>
            <a:r>
              <a:rPr sz="1600" dirty="0" err="1"/>
              <a:t>하지</a:t>
            </a:r>
            <a:r>
              <a:rPr sz="1600" dirty="0"/>
              <a:t> </a:t>
            </a:r>
            <a:r>
              <a:rPr sz="1600" dirty="0" err="1"/>
              <a:t>않으나</a:t>
            </a:r>
            <a:r>
              <a:rPr sz="1600" dirty="0"/>
              <a:t> </a:t>
            </a:r>
            <a:endParaRPr lang="en-US" sz="1600" dirty="0"/>
          </a:p>
          <a:p>
            <a:r>
              <a:rPr sz="1600" dirty="0"/>
              <a:t>S3 or </a:t>
            </a:r>
            <a:r>
              <a:rPr sz="1600" dirty="0" err="1"/>
              <a:t>서버Local에</a:t>
            </a:r>
            <a:r>
              <a:rPr sz="1600" dirty="0"/>
              <a:t> </a:t>
            </a:r>
            <a:r>
              <a:rPr sz="1600" dirty="0" err="1"/>
              <a:t>저장되어있는</a:t>
            </a:r>
            <a:r>
              <a:rPr sz="1600" dirty="0"/>
              <a:t> </a:t>
            </a:r>
            <a:r>
              <a:rPr sz="1600" dirty="0" err="1"/>
              <a:t>이미지</a:t>
            </a:r>
            <a:r>
              <a:rPr sz="1600" dirty="0"/>
              <a:t> </a:t>
            </a:r>
            <a:r>
              <a:rPr sz="1600" dirty="0" err="1"/>
              <a:t>파일은</a:t>
            </a:r>
            <a:r>
              <a:rPr sz="1600" dirty="0"/>
              <a:t> </a:t>
            </a:r>
            <a:r>
              <a:rPr sz="1600" dirty="0" err="1"/>
              <a:t>삭제가</a:t>
            </a:r>
            <a:r>
              <a:rPr sz="1600" dirty="0"/>
              <a:t> </a:t>
            </a:r>
            <a:r>
              <a:rPr sz="1600" dirty="0" err="1"/>
              <a:t>되도록</a:t>
            </a:r>
            <a:r>
              <a:rPr sz="1600" dirty="0"/>
              <a:t> </a:t>
            </a:r>
            <a:r>
              <a:rPr sz="1600" dirty="0" err="1"/>
              <a:t>구현</a:t>
            </a:r>
            <a:endParaRPr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C477F2-0FC6-552B-8DA2-AFAA0EC59CB5}"/>
              </a:ext>
            </a:extLst>
          </p:cNvPr>
          <p:cNvSpPr/>
          <p:nvPr/>
        </p:nvSpPr>
        <p:spPr>
          <a:xfrm>
            <a:off x="887440" y="1917700"/>
            <a:ext cx="8926539" cy="7037353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904C0B-3167-6648-52B4-5FBD8D03AFD5}"/>
              </a:ext>
            </a:extLst>
          </p:cNvPr>
          <p:cNvSpPr/>
          <p:nvPr/>
        </p:nvSpPr>
        <p:spPr>
          <a:xfrm>
            <a:off x="887441" y="-5135527"/>
            <a:ext cx="4876800" cy="804828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4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4">
            <a:extLst>
              <a:ext uri="{FF2B5EF4-FFF2-40B4-BE49-F238E27FC236}">
                <a16:creationId xmlns:a16="http://schemas.microsoft.com/office/drawing/2014/main" id="{BD8DFC6A-BAE8-58B8-82AB-926BF4919C9C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Q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A5AABIAwAAXGwAAII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2247900"/>
            <a:ext cx="8318500" cy="4425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5">
            <a:extLst>
              <a:ext uri="{FF2B5EF4-FFF2-40B4-BE49-F238E27FC236}">
                <a16:creationId xmlns:a16="http://schemas.microsoft.com/office/drawing/2014/main" id="{1D0C5473-4678-C8D0-1C53-E4AA1736454A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Q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5AACeHgAAqFcAAPA8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697865"/>
            <a:ext cx="8962618" cy="9093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01535E-FF4C-E186-9821-EAF902AAF418}"/>
              </a:ext>
            </a:extLst>
          </p:cNvPr>
          <p:cNvSpPr/>
          <p:nvPr/>
        </p:nvSpPr>
        <p:spPr>
          <a:xfrm>
            <a:off x="9982200" y="762619"/>
            <a:ext cx="7208809" cy="1906254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AWS</a:t>
            </a:r>
            <a:r>
              <a:rPr kumimoji="0" lang="ko-KR" altLang="en-US" sz="4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를 통한 서버 배포와 모니터링</a:t>
            </a:r>
            <a:r>
              <a:rPr kumimoji="0" lang="en-US" altLang="ko-KR" sz="4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디버깅을 위한 로깅</a:t>
            </a:r>
            <a:endParaRPr kumimoji="0" lang="ko-KR" altLang="en-US" sz="5400" b="0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  <a:cs typeface="+mn-cs"/>
            </a:endParaRPr>
          </a:p>
        </p:txBody>
      </p:sp>
      <p:sp>
        <p:nvSpPr>
          <p:cNvPr id="5" name="텍스트상자3">
            <a:extLst>
              <a:ext uri="{FF2B5EF4-FFF2-40B4-BE49-F238E27FC236}">
                <a16:creationId xmlns:a16="http://schemas.microsoft.com/office/drawing/2014/main" id="{4E6FABD3-E4F3-B786-9B52-CC8CA41FD929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gH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UAAPAPAADYNgAAiB0AABAAAAAmAAAACAAAAP//////////"/>
              </a:ext>
            </a:extLst>
          </p:cNvSpPr>
          <p:nvPr/>
        </p:nvSpPr>
        <p:spPr>
          <a:xfrm>
            <a:off x="9760857" y="3848155"/>
            <a:ext cx="8077200" cy="19971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t>nginx + certBot을 사용해 ssl 인증을 받고 </a:t>
            </a:r>
            <a:br/>
            <a:r>
              <a:t>80포트로 접속시 https로 접근하도록 설정 해 주었습니다.</a:t>
            </a:r>
          </a:p>
        </p:txBody>
      </p:sp>
    </p:spTree>
    <p:extLst>
      <p:ext uri="{BB962C8B-B14F-4D97-AF65-F5344CB8AC3E}">
        <p14:creationId xmlns:p14="http://schemas.microsoft.com/office/powerpoint/2010/main" val="133154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2">
            <a:extLst>
              <a:ext uri="{FF2B5EF4-FFF2-40B4-BE49-F238E27FC236}">
                <a16:creationId xmlns:a16="http://schemas.microsoft.com/office/drawing/2014/main" id="{ECB421C4-4D71-7A6D-E40C-5ED1FD5E49C9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Q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wSAAAcIAAAuDgAABA7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0199"/>
            <a:ext cx="7218592" cy="5105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텍스트상자2">
            <a:extLst>
              <a:ext uri="{FF2B5EF4-FFF2-40B4-BE49-F238E27FC236}">
                <a16:creationId xmlns:a16="http://schemas.microsoft.com/office/drawing/2014/main" id="{221C4C9E-6051-F395-60AB-1FCB2F0708EA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SJOsZ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EgS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AYAAEALAABwNQAAABsAABAgAAAmAAAACAAAAP//////////"/>
              </a:ext>
            </a:extLst>
          </p:cNvSpPr>
          <p:nvPr/>
        </p:nvSpPr>
        <p:spPr>
          <a:xfrm>
            <a:off x="8077200" y="3009900"/>
            <a:ext cx="9220200" cy="453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08000" tIns="0" rIns="0" bIns="0" numCol="1" spcCol="215900" anchor="ctr"/>
          <a:lstStyle>
            <a:defPPr>
              <a:defRPr lang="en-US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t>애플리케이션 안정화를 위해 배포 환경에서 오래 돌려보고 </a:t>
            </a:r>
            <a:endParaRPr lang="en-US"/>
          </a:p>
          <a:p>
            <a:r>
              <a:t>로깅이 중요하다는걸 느꼈습니다.</a:t>
            </a:r>
          </a:p>
          <a:p>
            <a:endParaRPr/>
          </a:p>
          <a:p>
            <a:r>
              <a:t>실제로 배포 후 로그를 직접 설정 후 저장해 콘솔 모니터링 + 로그 체크를 해 보니 </a:t>
            </a:r>
          </a:p>
          <a:p>
            <a:endParaRPr/>
          </a:p>
          <a:p>
            <a:r>
              <a:t>버그 or 미흡한곳을 찾고 팀원에게 공지하는 일이 한층 더 수월해 졌습니다.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E5A592-AB88-B243-5278-B6545AF68709}"/>
              </a:ext>
            </a:extLst>
          </p:cNvPr>
          <p:cNvSpPr/>
          <p:nvPr/>
        </p:nvSpPr>
        <p:spPr>
          <a:xfrm>
            <a:off x="4482320" y="901585"/>
            <a:ext cx="9323359" cy="1091111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+mn-cs"/>
              </a:rPr>
              <a:t>애플리케이션 로깅</a:t>
            </a:r>
          </a:p>
        </p:txBody>
      </p:sp>
    </p:spTree>
    <p:extLst>
      <p:ext uri="{BB962C8B-B14F-4D97-AF65-F5344CB8AC3E}">
        <p14:creationId xmlns:p14="http://schemas.microsoft.com/office/powerpoint/2010/main" val="2546098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41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4911611" y="2695922"/>
            <a:ext cx="2993675" cy="53467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-400" normalizeH="0" baseline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</a:defRPr>
            </a:lvl1pPr>
          </a:lstStyle>
          <a:p>
            <a:pPr algn="l"/>
            <a:r>
              <a:rPr lang="en-US" altLang="ko-KR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Branch</a:t>
            </a:r>
            <a:endParaRPr lang="ko-KR" alt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4857566" y="5573146"/>
            <a:ext cx="5143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-400" normalizeH="0" baseline="0" noProof="0" dirty="0" err="1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Github</a:t>
            </a:r>
            <a:r>
              <a:rPr kumimoji="0" lang="en-US" altLang="ko-KR" sz="3800" b="0" i="0" u="none" strike="noStrike" kern="1200" cap="none" spc="-400" normalizeH="0" baseline="0" noProof="0" dirty="0">
                <a:ln>
                  <a:noFill/>
                </a:ln>
                <a:solidFill>
                  <a:srgbClr val="DEB98B"/>
                </a:solidFill>
                <a:effectLst/>
                <a:uLnTx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Convention</a:t>
            </a:r>
            <a:endParaRPr kumimoji="0" lang="ko-KR" altLang="en-US" sz="3800" b="0" i="0" u="none" strike="noStrike" kern="1200" cap="none" spc="-400" normalizeH="0" baseline="0" noProof="0" dirty="0">
              <a:ln>
                <a:noFill/>
              </a:ln>
              <a:solidFill>
                <a:srgbClr val="DEB98B"/>
              </a:solidFill>
              <a:effectLst/>
              <a:uLnTx/>
              <a:uFillTx/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11611" y="3489876"/>
            <a:ext cx="315547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1 . 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각 개인 작업용 </a:t>
            </a:r>
            <a:r>
              <a:rPr lang="ko-KR" altLang="en-US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브랜치</a:t>
            </a:r>
            <a:endParaRPr lang="ko-KR" altLang="en-US" sz="2000" spc="-100" dirty="0">
              <a:solidFill>
                <a:srgbClr val="AA917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2 . </a:t>
            </a:r>
            <a:r>
              <a:rPr lang="ko-KR" altLang="en-US" sz="2000" spc="-10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개발용 </a:t>
            </a:r>
            <a:r>
              <a:rPr lang="en-US" altLang="ko-KR" sz="2000" spc="-10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Dev </a:t>
            </a:r>
            <a:r>
              <a:rPr lang="ko-KR" altLang="en-US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브랜치</a:t>
            </a:r>
            <a:endParaRPr lang="ko-KR" altLang="en-US" sz="2000" spc="-100" dirty="0">
              <a:solidFill>
                <a:srgbClr val="AA917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3 . 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배포용 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EC2(</a:t>
            </a:r>
            <a:r>
              <a:rPr lang="en-US" altLang="ko-KR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Prd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 </a:t>
            </a:r>
            <a:r>
              <a:rPr lang="ko-KR" altLang="en-US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브랜치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AA9172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1" y="2338139"/>
            <a:ext cx="2993675" cy="29936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B07047-157F-011E-B058-853DA2DB8B88}"/>
              </a:ext>
            </a:extLst>
          </p:cNvPr>
          <p:cNvGrpSpPr/>
          <p:nvPr/>
        </p:nvGrpSpPr>
        <p:grpSpPr>
          <a:xfrm>
            <a:off x="1030290" y="5871645"/>
            <a:ext cx="2993675" cy="2993675"/>
            <a:chOff x="6659399" y="1987550"/>
            <a:chExt cx="3784600" cy="37846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399" y="1987550"/>
              <a:ext cx="3784600" cy="37846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6210" y="2838451"/>
              <a:ext cx="2081857" cy="208185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921" y="569182"/>
            <a:ext cx="5688638" cy="9148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8"/>
          <p:cNvSpPr txBox="1"/>
          <p:nvPr/>
        </p:nvSpPr>
        <p:spPr>
          <a:xfrm>
            <a:off x="4790481" y="6286500"/>
            <a:ext cx="6553200" cy="25770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1.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 </a:t>
            </a:r>
            <a:r>
              <a:rPr lang="ko-KR" altLang="en-US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브랜치로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시작</a:t>
            </a:r>
          </a:p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Main </a:t>
            </a:r>
            <a:r>
              <a:rPr lang="ko-KR" altLang="en-US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브랜치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Checkout, 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 시작</a:t>
            </a:r>
          </a:p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lang="en-US" altLang="ko-KR" sz="2000" spc="-10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lang="ko-KR" altLang="en-US" sz="2000" spc="-10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두개의 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조로 나뉘어 각 조의 </a:t>
            </a:r>
            <a:r>
              <a:rPr lang="ko-KR" altLang="en-US" sz="2000" spc="-100" dirty="0" err="1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브랜치에서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테스트</a:t>
            </a:r>
          </a:p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4. 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매일 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PM 5:50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Pull Request</a:t>
            </a:r>
          </a:p>
          <a:p>
            <a:pPr lvl="0">
              <a:lnSpc>
                <a:spcPct val="143590"/>
              </a:lnSpc>
              <a:defRPr/>
            </a:pP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5. PR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완료 후 팀장이 점검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테스트 후 </a:t>
            </a:r>
            <a:r>
              <a:rPr lang="en-US" altLang="ko-KR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Checkout </a:t>
            </a:r>
            <a:r>
              <a:rPr lang="ko-KR" altLang="en-US" sz="2000" spc="-100" dirty="0">
                <a:solidFill>
                  <a:srgbClr val="AA917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해서 작업 진행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AA9172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CB6319-88FB-9A2E-FB8B-9B9423F7D4D5}"/>
              </a:ext>
            </a:extLst>
          </p:cNvPr>
          <p:cNvSpPr/>
          <p:nvPr/>
        </p:nvSpPr>
        <p:spPr>
          <a:xfrm>
            <a:off x="738441" y="666027"/>
            <a:ext cx="4349415" cy="901745"/>
          </a:xfrm>
          <a:prstGeom prst="roundRect">
            <a:avLst>
              <a:gd name="adj" fmla="val 26110"/>
            </a:avLst>
          </a:prstGeom>
          <a:solidFill>
            <a:srgbClr val="5EBC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3669"/>
              </a:lnSpc>
            </a:pPr>
            <a:r>
              <a:rPr lang="en-US" altLang="ko-KR" sz="5400" b="0" i="0" u="none" strike="noStrike" spc="-40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Github Flow</a:t>
            </a:r>
          </a:p>
        </p:txBody>
      </p:sp>
      <p:pic>
        <p:nvPicPr>
          <p:cNvPr id="24" name="그림 23" descr="상징, 원, 폰트, 그래픽이(가) 표시된 사진&#10;&#10;자동 생성된 설명">
            <a:extLst>
              <a:ext uri="{FF2B5EF4-FFF2-40B4-BE49-F238E27FC236}">
                <a16:creationId xmlns:a16="http://schemas.microsoft.com/office/drawing/2014/main" id="{AB3242D3-F1B4-19A4-F710-03D74A37C4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61" y="2857500"/>
            <a:ext cx="1981039" cy="19810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159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400" y="3086100"/>
            <a:ext cx="85090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00" b="0" i="0" u="none" strike="noStrike" kern="1200" cap="none" spc="-9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Calibri"/>
                <a:ea typeface="S-Core Dream 7 ExtraBold"/>
                <a:cs typeface="+mn-cs"/>
              </a:rPr>
              <a:t>소감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14224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78000" y="24765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CHAPTER. 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651000"/>
            <a:ext cx="2514600" cy="251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82400" y="1752600"/>
            <a:ext cx="18923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100" spc="-500">
                <a:solidFill>
                  <a:srgbClr val="FDF8F2"/>
                </a:solidFill>
                <a:latin typeface="S-Core Dream 6 Bold"/>
              </a:rPr>
              <a:t>6</a:t>
            </a:r>
            <a:endParaRPr kumimoji="0" lang="en-US" sz="10100" b="0" i="0" u="none" strike="noStrike" kern="1200" cap="none" spc="-500" normalizeH="0" baseline="0" noProof="0">
              <a:ln>
                <a:noFill/>
              </a:ln>
              <a:solidFill>
                <a:srgbClr val="FDF8F2"/>
              </a:solidFill>
              <a:effectLst/>
              <a:uLnTx/>
              <a:uFillTx/>
              <a:latin typeface="S-Core Dream 6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827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352801" y="1181100"/>
            <a:ext cx="14173201" cy="3048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ctr"/>
          <a:lstStyle/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팀 전체의 역량과 개발 일정을 생각해 팀원들의 아이디어를 모으며 수용하되 과열되지 않도록 조율했습니다</a:t>
            </a:r>
          </a:p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팀원들의 작업 방식을 통일 시키기 위해 네이버 컨벤션 도입과 </a:t>
            </a:r>
            <a:r>
              <a:rPr lang="ko-KR" altLang="en-US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깃허브로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 체크를 했습니다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프로젝트 진행 일정을 상황을 보며 직접 조절하고 </a:t>
            </a:r>
            <a:r>
              <a:rPr lang="ko-KR" altLang="en-US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결정하는게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 어려웠고 고민하는 시간이 많았습니다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회의와 문서화를 하며 프로젝트를 진행했지만 중간중간 정해진 내용이 기억이 나지 않아 </a:t>
            </a:r>
            <a:r>
              <a:rPr lang="ko-KR" altLang="en-US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햇갈리는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 경우가 많았습니다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.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4A88102C-B8CD-39D2-6345-10FB58D8F9DC}"/>
              </a:ext>
            </a:extLst>
          </p:cNvPr>
          <p:cNvSpPr txBox="1"/>
          <p:nvPr/>
        </p:nvSpPr>
        <p:spPr>
          <a:xfrm>
            <a:off x="3352801" y="5753100"/>
            <a:ext cx="14325600" cy="3886200"/>
          </a:xfrm>
          <a:prstGeom prst="rect">
            <a:avLst/>
          </a:prstGeom>
          <a:ln>
            <a:noFill/>
          </a:ln>
        </p:spPr>
        <p:txBody>
          <a:bodyPr lIns="0" tIns="0" rIns="0" bIns="0" rtlCol="0" anchor="ctr"/>
          <a:lstStyle/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협업 프로젝트를 해 보며 많은 걸 느낀 좋은 기회였습니다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en-US" altLang="ko-KR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Github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 Flow 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로 협업을 해보며 </a:t>
            </a:r>
            <a:r>
              <a:rPr lang="ko-KR" altLang="en-US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팀원들과의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 소통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, git 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히스토리 관리의 </a:t>
            </a:r>
            <a:r>
              <a:rPr lang="ko-KR" altLang="en-US" sz="2400" b="0" i="0" u="none" strike="noStrike" spc="-100">
                <a:solidFill>
                  <a:srgbClr val="AA9172"/>
                </a:solidFill>
                <a:ea typeface="S-Core Dream 3 Light"/>
              </a:rPr>
              <a:t>중요성을 느꼈습니다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코딩 진행 상황을 보며 코드 퀄리티나 로깅 등 디테일에서 아쉬움을 많이 느꼈습니다</a:t>
            </a:r>
          </a:p>
          <a:p>
            <a:pPr lvl="0">
              <a:lnSpc>
                <a:spcPct val="200000"/>
              </a:lnSpc>
            </a:pP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회의 내용을 메모하고 정리하면 편할거라 생각 했지만 정보를 </a:t>
            </a:r>
            <a:r>
              <a:rPr lang="ko-KR" altLang="en-US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이용하는게</a:t>
            </a:r>
            <a:r>
              <a:rPr lang="ko-KR" altLang="en-US" sz="2400" b="0" i="0" u="none" strike="noStrike" spc="-100" dirty="0">
                <a:solidFill>
                  <a:srgbClr val="AA9172"/>
                </a:solidFill>
                <a:ea typeface="S-Core Dream 3 Light"/>
              </a:rPr>
              <a:t> 어려웠고 문서화의 중요성을 </a:t>
            </a:r>
            <a:r>
              <a:rPr lang="ko-KR" altLang="en-US" sz="2400" b="0" i="0" u="none" strike="noStrike" spc="-100" dirty="0" err="1">
                <a:solidFill>
                  <a:srgbClr val="AA9172"/>
                </a:solidFill>
                <a:ea typeface="S-Core Dream 3 Light"/>
              </a:rPr>
              <a:t>깨달았습니다</a:t>
            </a:r>
            <a:r>
              <a:rPr lang="en-US" altLang="ko-KR" sz="2400" b="0" i="0" u="none" strike="noStrike" spc="-100" dirty="0">
                <a:solidFill>
                  <a:srgbClr val="AA9172"/>
                </a:solidFill>
                <a:ea typeface="S-Core Dream 3 Light"/>
              </a:rPr>
              <a:t>.</a:t>
            </a:r>
            <a:endParaRPr lang="en-US" sz="2400" b="0" i="0" u="none" strike="noStrike" spc="-100" dirty="0">
              <a:solidFill>
                <a:srgbClr val="AA9172"/>
              </a:solidFill>
              <a:latin typeface="S-Core Dream 3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C49B5-DC74-AE19-DABB-2B4A7DB3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30350"/>
            <a:ext cx="1765300" cy="17653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8E2C709-1302-30BD-4D3B-19F2B4701164}"/>
              </a:ext>
            </a:extLst>
          </p:cNvPr>
          <p:cNvSpPr txBox="1"/>
          <p:nvPr/>
        </p:nvSpPr>
        <p:spPr>
          <a:xfrm>
            <a:off x="48952" y="3295650"/>
            <a:ext cx="3608648" cy="12534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normalizeH="0" baseline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팀장</a:t>
            </a:r>
            <a:r>
              <a:rPr kumimoji="0" lang="en-US" altLang="ko-KR" sz="3600" b="0" i="0" u="none" strike="noStrike" kern="1200" cap="none" normalizeH="0" baseline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kumimoji="0" lang="ko-KR" altLang="en-US" sz="3600" b="0" i="0" u="none" strike="noStrike" kern="1200" cap="none" normalizeH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김윤섭</a:t>
            </a:r>
          </a:p>
        </p:txBody>
      </p:sp>
      <p:pic>
        <p:nvPicPr>
          <p:cNvPr id="14" name="그림 13" descr="포유류, 애완동물, 개, 개 품종이(가) 표시된 사진&#10;&#10;자동 생성된 설명">
            <a:extLst>
              <a:ext uri="{FF2B5EF4-FFF2-40B4-BE49-F238E27FC236}">
                <a16:creationId xmlns:a16="http://schemas.microsoft.com/office/drawing/2014/main" id="{5DDE0086-E25E-69C6-1FDF-98FD265A1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80626"/>
            <a:ext cx="3276600" cy="2362718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77260225-24A1-C73C-596B-C8BCBA500A83}"/>
              </a:ext>
            </a:extLst>
          </p:cNvPr>
          <p:cNvSpPr txBox="1"/>
          <p:nvPr/>
        </p:nvSpPr>
        <p:spPr>
          <a:xfrm>
            <a:off x="382073" y="8174361"/>
            <a:ext cx="2982354" cy="12534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normalizeH="0" noProof="0" dirty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팀원</a:t>
            </a:r>
          </a:p>
        </p:txBody>
      </p:sp>
      <p:pic>
        <p:nvPicPr>
          <p:cNvPr id="16" name="Picture 27">
            <a:extLst>
              <a:ext uri="{FF2B5EF4-FFF2-40B4-BE49-F238E27FC236}">
                <a16:creationId xmlns:a16="http://schemas.microsoft.com/office/drawing/2014/main" id="{349EBDD8-60E2-7C1B-CD6C-2E91FE96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799" y="4935210"/>
            <a:ext cx="15392401" cy="54683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00300" y="2514600"/>
            <a:ext cx="13487400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500" b="0" i="0" u="none" strike="noStrike" kern="1200" cap="none" spc="-100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Calibri"/>
                <a:ea typeface="S-Core Dream 9 Black"/>
                <a:cs typeface="+mn-cs"/>
              </a:rPr>
              <a:t>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45000" y="6972300"/>
            <a:ext cx="9410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0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김윤섭 김슬기 박민우 김주희 구현석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6399109"/>
            <a:ext cx="6565900" cy="1430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6513409"/>
            <a:ext cx="6565900" cy="14308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45000" y="6972300"/>
            <a:ext cx="9410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altLang="en-US" sz="3600" b="0" i="0" u="none" strike="noStrike" spc="-200">
                <a:solidFill>
                  <a:srgbClr val="FDF8F2"/>
                </a:solidFill>
                <a:ea typeface="S-Core Dream 4 Regular"/>
              </a:rPr>
              <a:t>김윤섭 김슬기 박민우 김주희 구현석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6413500"/>
            <a:ext cx="52451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6527800"/>
            <a:ext cx="5245100" cy="114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1413CE-0BC5-0784-68EF-BF597D4EAE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3">
            <a:extLst>
              <a:ext uri="{FF2B5EF4-FFF2-40B4-BE49-F238E27FC236}">
                <a16:creationId xmlns:a16="http://schemas.microsoft.com/office/drawing/2014/main" id="{C989F38B-F312-FA34-ED35-C6F5E7C9A9C0}"/>
              </a:ext>
            </a:extLst>
          </p:cNvPr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SJOsZ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Q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5AABYAgAAKG4AAMI9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95300"/>
            <a:ext cx="16840200" cy="1890886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834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9930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28800" y="3559353"/>
            <a:ext cx="8509000" cy="43273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800" spc="-900">
                <a:solidFill>
                  <a:srgbClr val="5EBC88"/>
                </a:solidFill>
                <a:latin typeface="Calibri"/>
                <a:ea typeface="S-Core Dream 7 ExtraBold"/>
              </a:rPr>
              <a:t>배포환경 </a:t>
            </a:r>
            <a:r>
              <a:rPr lang="en-US" altLang="ko-KR" sz="13800" spc="-900">
                <a:solidFill>
                  <a:srgbClr val="5EBC88"/>
                </a:solidFill>
                <a:latin typeface="Calibri"/>
                <a:ea typeface="S-Core Dream 7 ExtraBold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800" spc="-900">
                <a:solidFill>
                  <a:srgbClr val="5EBC88"/>
                </a:solidFill>
                <a:latin typeface="Calibri"/>
                <a:ea typeface="S-Core Dream 7 ExtraBold"/>
              </a:rPr>
              <a:t>사용기술</a:t>
            </a:r>
            <a:endParaRPr kumimoji="0" lang="ko-KR" altLang="en-US" sz="13800" b="0" i="0" u="none" strike="noStrike" kern="1200" cap="none" spc="-900" normalizeH="0" baseline="0" noProof="0">
              <a:ln>
                <a:noFill/>
              </a:ln>
              <a:solidFill>
                <a:srgbClr val="5EBC88"/>
              </a:solidFill>
              <a:effectLst/>
              <a:uLnTx/>
              <a:uFillTx/>
              <a:latin typeface="Calibri"/>
              <a:ea typeface="S-Core Dream 7 ExtraBold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14224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81200" y="2660292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>
                <a:ln>
                  <a:noFill/>
                </a:ln>
                <a:solidFill>
                  <a:srgbClr val="5EBC88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CHAPTER. 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1651000"/>
            <a:ext cx="2514600" cy="251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82400" y="1752600"/>
            <a:ext cx="18923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8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00" b="0" i="0" u="none" strike="noStrike" kern="1200" cap="none" spc="-500" normalizeH="0" baseline="0" noProof="0">
                <a:ln>
                  <a:noFill/>
                </a:ln>
                <a:solidFill>
                  <a:srgbClr val="FDF8F2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454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2680</Words>
  <Application>Microsoft Office PowerPoint</Application>
  <PresentationFormat>사용자 지정</PresentationFormat>
  <Paragraphs>516</Paragraphs>
  <Slides>84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96" baseType="lpstr">
      <vt:lpstr>Calibri</vt:lpstr>
      <vt:lpstr>Arial</vt:lpstr>
      <vt:lpstr>S-Core Dream 3 Light</vt:lpstr>
      <vt:lpstr>S-Core Dream 7 ExtraBold</vt:lpstr>
      <vt:lpstr>S-Core Dream 5 Medium</vt:lpstr>
      <vt:lpstr>맑은 고딕</vt:lpstr>
      <vt:lpstr>S-Core Dream 8 Heavy</vt:lpstr>
      <vt:lpstr>S-Core Dream 4 Regular</vt:lpstr>
      <vt:lpstr>S-Core Dream 6 Bold</vt:lpstr>
      <vt:lpstr>S-Core Dream 9 Black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박민우</dc:creator>
  <cp:lastModifiedBy>민우 박</cp:lastModifiedBy>
  <cp:revision>74</cp:revision>
  <dcterms:created xsi:type="dcterms:W3CDTF">2006-08-16T00:00:00Z</dcterms:created>
  <dcterms:modified xsi:type="dcterms:W3CDTF">2024-08-06T04:13:00Z</dcterms:modified>
</cp:coreProperties>
</file>